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media1.m4a" ContentType="audi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jpeg" ContentType="image/jpeg"/>
  <Override PartName="/ppt/media/image4.jpeg" ContentType="image/jpeg"/>
  <Override PartName="/ppt/notesSlides/notesSlide11.xml" ContentType="application/vnd.openxmlformats-officedocument.presentationml.notesSlide+xml"/>
  <Override PartName="/ppt/media/image5.jpeg" ContentType="image/jpeg"/>
  <Override PartName="/ppt/notesSlides/notesSlide12.xml" ContentType="application/vnd.openxmlformats-officedocument.presentationml.notesSlide+xml"/>
  <Override PartName="/ppt/media/image6.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s://cpd.thekeysupport.com/node/290/289" TargetMode="Externa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sldImg"/>
          </p:nvPr>
        </p:nvSpPr>
        <p:spPr>
          <a:prstGeom prst="rect">
            <a:avLst/>
          </a:prstGeom>
        </p:spPr>
        <p:txBody>
          <a:bodyPr/>
          <a:lstStyle/>
          <a:p>
            <a:pPr/>
          </a:p>
        </p:txBody>
      </p:sp>
      <p:sp>
        <p:nvSpPr>
          <p:cNvPr id="33" name="Shape 33"/>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Share the session objectives with participants and introduce the learning logs.</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t>Explain that the learning logs can be used to record notes and reflections throughout the session.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This slide is animated. It starts by showing a picture of neurons followed by a ‘super highway’.</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rPr>
                <a:latin typeface="Webdings"/>
                <a:ea typeface="Webdings"/>
                <a:cs typeface="Webdings"/>
                <a:sym typeface="Webdings"/>
              </a:rPr>
              <a:t> </a:t>
            </a:r>
            <a:r>
              <a:t>Explain that we can help pupils to develop a positive attitude towards effort by talking to them about the brain.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Science shows that the brain can grow and develop. The brain itself is not static.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Neurons make connections. Learning new things, practising and trying hard can strengthen the connections, allowing messages to travel more effectively and efficiently. </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t>The first time you try something, the connections are narrow and fragile. But with each effort and learning, they connect and strengthen – eventually growing from garden paths to super highways. The scientific term for this is ‘neuroplasticity’.</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rPr>
                <a:latin typeface="Webdings"/>
                <a:ea typeface="Webdings"/>
                <a:cs typeface="Webdings"/>
                <a:sym typeface="Webdings"/>
              </a:rPr>
              <a:t></a:t>
            </a:r>
            <a:r>
              <a:rPr>
                <a:latin typeface="+mj-lt"/>
                <a:ea typeface="+mj-ea"/>
                <a:cs typeface="+mj-cs"/>
                <a:sym typeface="Calibri"/>
              </a:rPr>
              <a:t>There is a video explanation of this for facilitators, which you may like to watch video 1.3 in advance of the session: </a:t>
            </a:r>
            <a:r>
              <a:rPr u="sng">
                <a:solidFill>
                  <a:srgbClr val="0000FF"/>
                </a:solidFill>
                <a:uFill>
                  <a:solidFill>
                    <a:srgbClr val="0000FF"/>
                  </a:solidFill>
                </a:uFill>
                <a:latin typeface="+mj-lt"/>
                <a:ea typeface="+mj-ea"/>
                <a:cs typeface="+mj-cs"/>
                <a:sym typeface="Calibri"/>
                <a:hlinkClick r:id="rId3" invalidUrl="" action="" tgtFrame="" tooltip="" history="1" highlightClick="0" endSnd="0"/>
              </a:rPr>
              <a:t>https://cpd.thekeysupport.com/node/290/289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There are studies which demonstrate neuroplasticity (the brain’s ability to change and develop).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For example, in a study of 4 to 6 year-olds, half of the participants were given violin lessons and the other half had no music lessons. One year later, tests showed that those children who had received music lessons showed different brain development and improved memory. Evidence found that, in response to violin tones, trained children showed larger and earlier responses in the auditory cortex of their brain.</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If you would like to read more, a summary of the study can be found here: https://www.sciencedaily.com/releases/2006/09/060920093024.htm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Image source: </a:t>
            </a:r>
            <a:r>
              <a:rPr>
                <a:latin typeface="+mj-lt"/>
                <a:ea typeface="+mj-ea"/>
                <a:cs typeface="+mj-cs"/>
                <a:sym typeface="Calibri"/>
              </a:rPr>
              <a:t>https://pixabay.com/en/brain-human-anatomy-body-155656/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Another study looked at taxi drivers. To be a taxi driver you need to pass a test called The Knowledge. It is very hard and takes most people around four years of studying to pass it.</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This study compared the brains of taxi drivers before and after they completed The Knowledge. In taxi drivers who had completed The Knowledge, the researchers found a significant increase in the size of the posterior hippocampus – the area of the brain associated with memory and spatial navigation.</a:t>
            </a:r>
          </a:p>
          <a:p>
            <a:pPr>
              <a:spcBef>
                <a:spcPts val="0"/>
              </a:spcBef>
              <a:defRPr>
                <a:latin typeface="Arial"/>
                <a:ea typeface="Arial"/>
                <a:cs typeface="Arial"/>
                <a:sym typeface="Arial"/>
              </a:defRPr>
            </a:pPr>
          </a:p>
          <a:p>
            <a:pPr>
              <a:spcBef>
                <a:spcPts val="0"/>
              </a:spcBef>
            </a:pPr>
            <a:r>
              <a:rPr>
                <a:latin typeface="Webdings"/>
                <a:ea typeface="Webdings"/>
                <a:cs typeface="Webdings"/>
                <a:sym typeface="Webdings"/>
              </a:rPr>
              <a:t> </a:t>
            </a:r>
            <a:r>
              <a:t>Allow a few minutes for participants to discuss these studies and the key messages that can be taken from them.</a:t>
            </a:r>
            <a:endParaRPr>
              <a:latin typeface="Arial"/>
              <a:ea typeface="Arial"/>
              <a:cs typeface="Arial"/>
              <a:sym typeface="Arial"/>
            </a:endParaRP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Image source: </a:t>
            </a:r>
            <a:r>
              <a:rPr>
                <a:latin typeface="+mj-lt"/>
                <a:ea typeface="+mj-ea"/>
                <a:cs typeface="+mj-cs"/>
                <a:sym typeface="Calibri"/>
              </a:rPr>
              <a:t>https://pixabay.com/en/brain-human-anatomy-body-155656/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a:t>
            </a:r>
            <a:r>
              <a:t> Ask participants to read and discuss handout 1.1 about the ‘Pygmalion effect’.</a:t>
            </a:r>
          </a:p>
          <a:p>
            <a:pPr>
              <a:spcBef>
                <a:spcPts val="0"/>
              </a:spcBef>
              <a:defRPr>
                <a:latin typeface="Arial"/>
                <a:ea typeface="Arial"/>
                <a:cs typeface="Arial"/>
                <a:sym typeface="Arial"/>
              </a:defRPr>
            </a:pPr>
          </a:p>
          <a:p>
            <a:pPr>
              <a:spcBef>
                <a:spcPts val="0"/>
              </a:spcBef>
              <a:buSzPct val="100000"/>
              <a:buFont typeface="Webdings"/>
              <a:buChar char=""/>
              <a:defRPr>
                <a:latin typeface="Arial"/>
                <a:ea typeface="Arial"/>
                <a:cs typeface="Arial"/>
                <a:sym typeface="Arial"/>
              </a:defRPr>
            </a:pPr>
            <a:r>
              <a:t>The handout outlines research around teacher expectation and pupil performance. The main finding is that if you have high expectations, pupils will try to rise up to them; this is called the ‘Pygmalion effect’.</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On the other hand, if expectations are low, pupils will be unlikely to fulfil their full potential; this is called the ‘Golem effect’.  </a:t>
            </a:r>
          </a:p>
          <a:p>
            <a:pPr>
              <a:spcBef>
                <a:spcPts val="0"/>
              </a:spcBef>
              <a:defRPr>
                <a:latin typeface="Arial"/>
                <a:ea typeface="Arial"/>
                <a:cs typeface="Arial"/>
                <a:sym typeface="Arial"/>
              </a:defRPr>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a:t>
            </a:r>
            <a:r>
              <a:t> Ask participants to read and discuss handout 1.1 about the ‘Pygmalion effect’.</a:t>
            </a:r>
          </a:p>
          <a:p>
            <a:pPr>
              <a:spcBef>
                <a:spcPts val="0"/>
              </a:spcBef>
              <a:defRPr>
                <a:latin typeface="Arial"/>
                <a:ea typeface="Arial"/>
                <a:cs typeface="Arial"/>
                <a:sym typeface="Arial"/>
              </a:defRPr>
            </a:pPr>
          </a:p>
          <a:p>
            <a:pPr>
              <a:spcBef>
                <a:spcPts val="0"/>
              </a:spcBef>
              <a:buSzPct val="100000"/>
              <a:buFont typeface="Webdings"/>
              <a:buChar char=""/>
              <a:defRPr>
                <a:latin typeface="Arial"/>
                <a:ea typeface="Arial"/>
                <a:cs typeface="Arial"/>
                <a:sym typeface="Arial"/>
              </a:defRPr>
            </a:pPr>
            <a:r>
              <a:t>The handout outlines research around teacher expectation and pupil performance. The main finding is that if you have high expectations, pupils will try to rise up to them; this is called the ‘Pygmalion effect’.</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On the other hand, if expectations are low, pupils will be unlikely to fulfil their full potential; this is called the ‘Golem effect’.  </a:t>
            </a:r>
          </a:p>
          <a:p>
            <a:pPr>
              <a:spcBef>
                <a:spcPts val="0"/>
              </a:spcBef>
              <a:defRPr>
                <a:latin typeface="Arial"/>
                <a:ea typeface="Arial"/>
                <a:cs typeface="Arial"/>
                <a:sym typeface="Arial"/>
              </a:defRPr>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marL="171450" indent="-171450">
              <a:spcBef>
                <a:spcPts val="0"/>
              </a:spcBef>
              <a:buSzPct val="100000"/>
              <a:buFont typeface="Webdings"/>
              <a:buChar char=""/>
              <a:defRPr>
                <a:latin typeface="Arial"/>
                <a:ea typeface="Arial"/>
                <a:cs typeface="Arial"/>
                <a:sym typeface="Arial"/>
              </a:defRPr>
            </a:pPr>
            <a:r>
              <a:t>Ask participants to discuss the handout.</a:t>
            </a:r>
          </a:p>
          <a:p>
            <a:pPr marL="171450" indent="-171450">
              <a:spcBef>
                <a:spcPts val="0"/>
              </a:spcBef>
              <a:defRPr>
                <a:latin typeface="Arial"/>
                <a:ea typeface="Arial"/>
                <a:cs typeface="Arial"/>
                <a:sym typeface="Arial"/>
              </a:defRPr>
            </a:pPr>
          </a:p>
          <a:p>
            <a:pPr marL="171450" indent="-171450">
              <a:spcBef>
                <a:spcPts val="0"/>
              </a:spcBef>
              <a:defRPr>
                <a:latin typeface="Arial"/>
                <a:ea typeface="Arial"/>
                <a:cs typeface="Arial"/>
                <a:sym typeface="Arial"/>
              </a:defRPr>
            </a:pPr>
            <a:r>
              <a:t>What findings stand out? How can the findings be applied in this school?</a:t>
            </a:r>
          </a:p>
          <a:p>
            <a:pPr marL="171450" indent="-171450">
              <a:spcBef>
                <a:spcPts val="0"/>
              </a:spcBef>
              <a:defRPr>
                <a:latin typeface="Arial"/>
                <a:ea typeface="Arial"/>
                <a:cs typeface="Arial"/>
                <a:sym typeface="Arial"/>
              </a:defRPr>
            </a:pPr>
          </a:p>
          <a:p>
            <a:pPr marL="171450" indent="-171450">
              <a:spcBef>
                <a:spcPts val="0"/>
              </a:spcBef>
              <a:defRPr>
                <a:latin typeface="Arial"/>
                <a:ea typeface="Arial"/>
                <a:cs typeface="Arial"/>
                <a:sym typeface="Arial"/>
              </a:defRPr>
            </a:pPr>
            <a:r>
              <a:t>Encourage an extended discussion around the last question: What does a classroom with ‘high expectations’ look like?</a:t>
            </a:r>
          </a:p>
          <a:p>
            <a:pPr marL="171450" indent="-171450">
              <a:spcBef>
                <a:spcPts val="0"/>
              </a:spcBef>
              <a:defRPr>
                <a:latin typeface="Arial"/>
                <a:ea typeface="Arial"/>
                <a:cs typeface="Arial"/>
                <a:sym typeface="Arial"/>
              </a:defRPr>
            </a:pPr>
          </a:p>
          <a:p>
            <a:pPr marL="171450" indent="-171450">
              <a:spcBef>
                <a:spcPts val="0"/>
              </a:spcBef>
            </a:pPr>
            <a:r>
              <a:t>Provide paper and pens so that participants can record their ideas. They might also use their learning logs for the last question.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sldImg"/>
          </p:nvPr>
        </p:nvSpPr>
        <p:spPr>
          <a:prstGeom prst="rect">
            <a:avLst/>
          </a:prstGeom>
        </p:spPr>
        <p:txBody>
          <a:bodyPr/>
          <a:lstStyle/>
          <a:p>
            <a:pPr/>
          </a:p>
        </p:txBody>
      </p:sp>
      <p:sp>
        <p:nvSpPr>
          <p:cNvPr id="48" name="Shape 48"/>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The work on growth mindset, by researchers such as Carol Dweck, revolves around one simple question or belief. That is: “Are you born smart, or can you become smart?”</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rPr>
                <a:latin typeface="Webdings"/>
                <a:ea typeface="Webdings"/>
                <a:cs typeface="Webdings"/>
                <a:sym typeface="Webdings"/>
              </a:rPr>
              <a:t></a:t>
            </a:r>
            <a:r>
              <a:t> Ask participants to discuss what they believe in pairs and decide on a percentage split in terms of nature versus nurture.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sldImg"/>
          </p:nvPr>
        </p:nvSpPr>
        <p:spPr>
          <a:prstGeom prst="rect">
            <a:avLst/>
          </a:prstGeom>
        </p:spPr>
        <p:txBody>
          <a:bodyPr/>
          <a:lstStyle/>
          <a:p>
            <a:pPr/>
          </a:p>
        </p:txBody>
      </p:sp>
      <p:sp>
        <p:nvSpPr>
          <p:cNvPr id="322" name="Shape 322"/>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sldImg"/>
          </p:nvPr>
        </p:nvSpPr>
        <p:spPr>
          <a:prstGeom prst="rect">
            <a:avLst/>
          </a:prstGeom>
        </p:spPr>
        <p:txBody>
          <a:bodyPr/>
          <a:lstStyle/>
          <a:p>
            <a:pPr/>
          </a:p>
        </p:txBody>
      </p:sp>
      <p:sp>
        <p:nvSpPr>
          <p:cNvPr id="335" name="Shape 335"/>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sldImg"/>
          </p:nvPr>
        </p:nvSpPr>
        <p:spPr>
          <a:prstGeom prst="rect">
            <a:avLst/>
          </a:prstGeom>
        </p:spPr>
        <p:txBody>
          <a:bodyPr/>
          <a:lstStyle/>
          <a:p>
            <a:pPr/>
          </a:p>
        </p:txBody>
      </p:sp>
      <p:sp>
        <p:nvSpPr>
          <p:cNvPr id="353" name="Shape 353"/>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a:p>
        </p:txBody>
      </p:sp>
      <p:sp>
        <p:nvSpPr>
          <p:cNvPr id="64" name="Shape 64"/>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What Alfred Binet (and people with a growth mindset) believe is that being successful is a combination of two things:</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1. Talent:</a:t>
            </a:r>
            <a:r>
              <a:rPr b="0"/>
              <a:t> some people seem to have natural ability. In school this may look like high IQ or good memory. This is what you are born with</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2. Mindset:</a:t>
            </a:r>
            <a:r>
              <a:rPr b="0"/>
              <a:t> ask participants to come up with three words or terms that come to mind when you say “someone with a ‘good mindset’” (for example, good attitude, hard working, positive, etc.)</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t>Some people ignore the role of mindset in success and, as a result, limit ambition and aspirations. Some people take it too far and ignore the role of talent in success, and this can lead to false hope.</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t>All research tells us that both talent and mindset play a significant role. However, mindset is particularly malleable.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sldImg"/>
          </p:nvPr>
        </p:nvSpPr>
        <p:spPr>
          <a:prstGeom prst="rect">
            <a:avLst/>
          </a:prstGeom>
        </p:spPr>
        <p:txBody>
          <a:bodyPr/>
          <a:lstStyle/>
          <a:p>
            <a:pPr/>
          </a:p>
        </p:txBody>
      </p:sp>
      <p:sp>
        <p:nvSpPr>
          <p:cNvPr id="412" name="Shape 412"/>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Praise can be used as an effective tool to </a:t>
            </a:r>
            <a:r>
              <a:rPr>
                <a:latin typeface="+mj-lt"/>
                <a:ea typeface="+mj-ea"/>
                <a:cs typeface="+mj-cs"/>
                <a:sym typeface="Calibri"/>
              </a:rPr>
              <a:t>support growth mindset</a:t>
            </a:r>
            <a:r>
              <a:t>, as long as it is directed carefully and has a purpose.</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Avoid using labels, especially “You are so clever”. Although praising intelligence can increase confidence, once given a label, those with a fixed mindset will be keen to protect it and will not want to risk failing and losing that title. As such, they are less likely to try new things, which we will discuss later.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t>Praise the behaviours and habits that will lead to future success. Therefore, praise effort over natural ability and outcome – for example, “You did well, you must have tried hard” instead of “You did well, you must be so clever”.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a:p>
        </p:txBody>
      </p:sp>
      <p:sp>
        <p:nvSpPr>
          <p:cNvPr id="86" name="Shape 86"/>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This matrix shows the relationship between talent and mindset:</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Ordinary </a:t>
            </a:r>
            <a:r>
              <a:rPr b="0"/>
              <a:t>= low levels of talent with a poor mindset. The harsh reality is that if pupils do not have much natural talent and have a poor attitude, their results will be, at best, average</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Underachiever </a:t>
            </a:r>
            <a:r>
              <a:rPr b="0"/>
              <a:t>= high levels of talent with a poor mindset. If pupils have lots of potential but don’t apply themselves they will underachieve and their talent will be wasted</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Overachiever =</a:t>
            </a:r>
            <a:r>
              <a:rPr b="0"/>
              <a:t> low levels of talent with a good mindset. If pupils are not naturally talented but put lots of effort in, they are likely to achieve beyond expectations</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Champion </a:t>
            </a:r>
            <a:r>
              <a:rPr b="0"/>
              <a:t>= high levels of talent with a good mindset </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t>Growth mindset is great for getting people from the left-hand side into the right-hand side of the matrix.</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rPr>
                <a:latin typeface="Webdings"/>
                <a:ea typeface="Webdings"/>
                <a:cs typeface="Webdings"/>
                <a:sym typeface="Webdings"/>
              </a:rPr>
              <a:t></a:t>
            </a:r>
            <a:r>
              <a:t> Note that there may be some debate over the labels used (for example, ‘ordinary’). This is healthy and to be expected as it can encourage discussion. It is also worth noting that people’s mindsets may vary from subject to subject, so this is a very fluid diagram.</a:t>
            </a:r>
          </a:p>
          <a:p>
            <a:pPr>
              <a:spcBef>
                <a:spcPts val="0"/>
              </a:spcBef>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a:p>
        </p:txBody>
      </p:sp>
      <p:sp>
        <p:nvSpPr>
          <p:cNvPr id="94" name="Shape 94"/>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Explain that there are some common myths around what it means to have a growth mindset. This slide dispels some of those myths.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This slide provides some definitions of growth mindset, using no more than seven words.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rPr>
                <a:latin typeface="Webdings"/>
                <a:ea typeface="Webdings"/>
                <a:cs typeface="Webdings"/>
                <a:sym typeface="Webdings"/>
              </a:rPr>
              <a:t> </a:t>
            </a:r>
            <a:r>
              <a:t>Ask participants to compare these definitions to the ones they wrote in their learning logs at the start of the session. Are there any noteworthy similarities or differences? Participants may wish to adapt their original definition based on the last two slides.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a:t>
            </a:r>
            <a:r>
              <a:rPr b="1"/>
              <a:t> </a:t>
            </a:r>
            <a:r>
              <a:t>Ask participants to discuss some of the benefits of the belief that you can improve. Allow time for feedback as a whole group.</a:t>
            </a:r>
          </a:p>
          <a:p>
            <a:pPr>
              <a:spcBef>
                <a:spcPts val="0"/>
              </a:spcBef>
              <a:defRPr>
                <a:latin typeface="Arial"/>
                <a:ea typeface="Arial"/>
                <a:cs typeface="Arial"/>
                <a:sym typeface="Arial"/>
              </a:defRPr>
            </a:pPr>
            <a:r>
              <a:t> </a:t>
            </a:r>
          </a:p>
          <a:p>
            <a:pPr>
              <a:spcBef>
                <a:spcPts val="0"/>
              </a:spcBef>
              <a:defRPr>
                <a:latin typeface="Arial"/>
                <a:ea typeface="Arial"/>
                <a:cs typeface="Arial"/>
                <a:sym typeface="Arial"/>
              </a:defRPr>
            </a:pPr>
            <a:r>
              <a:rPr>
                <a:latin typeface="Webdings"/>
                <a:ea typeface="Webdings"/>
                <a:cs typeface="Webdings"/>
                <a:sym typeface="Webdings"/>
              </a:rPr>
              <a:t> </a:t>
            </a:r>
            <a:r>
              <a:t>If participants struggle to offer ideas, move to the next slide, which provides some examples.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a:t>
            </a:r>
            <a:r>
              <a:t> This slide outlines some of the benefits of having a growth mindset, which have been evidenced in research. </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rPr>
                <a:latin typeface="Webdings"/>
                <a:ea typeface="Webdings"/>
                <a:cs typeface="Webdings"/>
                <a:sym typeface="Webdings"/>
              </a:rPr>
              <a:t></a:t>
            </a:r>
            <a:r>
              <a:t> Ask participants to discuss: </a:t>
            </a:r>
          </a:p>
          <a:p>
            <a:pPr>
              <a:spcBef>
                <a:spcPts val="0"/>
              </a:spcBef>
              <a:buSzPct val="100000"/>
              <a:buChar char="•"/>
              <a:defRPr>
                <a:latin typeface="Arial"/>
                <a:ea typeface="Arial"/>
                <a:cs typeface="Arial"/>
                <a:sym typeface="Arial"/>
              </a:defRPr>
            </a:pPr>
            <a:r>
              <a:t>Which benefits they would like to see realised in school</a:t>
            </a:r>
          </a:p>
          <a:p>
            <a:pPr>
              <a:spcBef>
                <a:spcPts val="0"/>
              </a:spcBef>
              <a:buSzPct val="100000"/>
              <a:buChar char="•"/>
              <a:defRPr>
                <a:latin typeface="Arial"/>
                <a:ea typeface="Arial"/>
                <a:cs typeface="Arial"/>
                <a:sym typeface="Arial"/>
              </a:defRPr>
            </a:pPr>
            <a:r>
              <a:t>Any findings that are particularly interesting or unexpected</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rPr>
                <a:latin typeface="Webdings"/>
                <a:ea typeface="Webdings"/>
                <a:cs typeface="Webdings"/>
                <a:sym typeface="Webdings"/>
              </a:rPr>
              <a:t> </a:t>
            </a:r>
            <a:r>
              <a:t>Provide an opportunity for participants to jot down any stand-out points on their learning logs.</a:t>
            </a:r>
          </a:p>
          <a:p>
            <a:pPr>
              <a:spcBef>
                <a:spcPts val="0"/>
              </a:spcBef>
              <a:defRPr>
                <a:latin typeface="Arial"/>
                <a:ea typeface="Arial"/>
                <a:cs typeface="Arial"/>
                <a:sym typeface="Arial"/>
              </a:defRPr>
            </a:pPr>
          </a:p>
          <a:p>
            <a:pPr>
              <a:defRPr>
                <a:latin typeface="Arial"/>
                <a:ea typeface="Arial"/>
                <a:cs typeface="Arial"/>
                <a:sym typeface="Arial"/>
              </a:defRPr>
            </a:pPr>
            <a:r>
              <a:rPr>
                <a:latin typeface="Webdings"/>
                <a:ea typeface="Webdings"/>
                <a:cs typeface="Webdings"/>
                <a:sym typeface="Webdings"/>
              </a:rPr>
              <a:t> </a:t>
            </a:r>
            <a:r>
              <a:t>The full list of references can be found at the end of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spcBef>
                <a:spcPts val="0"/>
              </a:spcBef>
              <a:defRPr>
                <a:latin typeface="Arial"/>
                <a:ea typeface="Arial"/>
                <a:cs typeface="Arial"/>
                <a:sym typeface="Arial"/>
              </a:defRPr>
            </a:pPr>
            <a:r>
              <a:rPr>
                <a:latin typeface="Webdings"/>
                <a:ea typeface="Webdings"/>
                <a:cs typeface="Webdings"/>
                <a:sym typeface="Webdings"/>
              </a:rPr>
              <a:t> </a:t>
            </a:r>
            <a:r>
              <a:t>This slide is animated. Start by showing the ‘Growth mindset’ box only.</a:t>
            </a:r>
          </a:p>
          <a:p>
            <a:pPr>
              <a:spcBef>
                <a:spcPts val="0"/>
              </a:spcBef>
              <a:defRPr>
                <a:latin typeface="Arial"/>
                <a:ea typeface="Arial"/>
                <a:cs typeface="Arial"/>
                <a:sym typeface="Arial"/>
              </a:defRPr>
            </a:pPr>
          </a:p>
          <a:p>
            <a:pPr>
              <a:spcBef>
                <a:spcPts val="0"/>
              </a:spcBef>
              <a:buSzPct val="100000"/>
              <a:buFont typeface="Webdings"/>
              <a:buChar char=""/>
              <a:defRPr>
                <a:latin typeface="Arial"/>
                <a:ea typeface="Arial"/>
                <a:cs typeface="Arial"/>
                <a:sym typeface="Arial"/>
              </a:defRPr>
            </a:pPr>
            <a:r>
              <a:t>Ask participants to discuss how individuals might perceive the role of effort if they have a ‘growth mindset’ – that is, they believe that you can improve and develop ability.</a:t>
            </a:r>
          </a:p>
          <a:p>
            <a:pPr>
              <a:spcBef>
                <a:spcPts val="0"/>
              </a:spcBef>
              <a:defRPr>
                <a:latin typeface="Arial"/>
                <a:ea typeface="Arial"/>
                <a:cs typeface="Arial"/>
                <a:sym typeface="Arial"/>
              </a:defRPr>
            </a:pPr>
          </a:p>
          <a:p>
            <a:pPr>
              <a:spcBef>
                <a:spcPts val="0"/>
              </a:spcBef>
              <a:defRPr>
                <a:latin typeface="Arial"/>
                <a:ea typeface="Arial"/>
                <a:cs typeface="Arial"/>
                <a:sym typeface="Arial"/>
              </a:defRPr>
            </a:pPr>
            <a:r>
              <a:rPr>
                <a:latin typeface="Webdings"/>
                <a:ea typeface="Webdings"/>
                <a:cs typeface="Webdings"/>
                <a:sym typeface="Webdings"/>
              </a:rPr>
              <a:t></a:t>
            </a:r>
            <a:r>
              <a:t> Compare participants’ answers to the answers on the slide:</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1. Vital: </a:t>
            </a:r>
            <a:r>
              <a:rPr b="0"/>
              <a:t>individuals with a growth mindset know that talent alone will not help them succeed and that effort is an integral part of success</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2. Worth it:</a:t>
            </a:r>
            <a:r>
              <a:rPr b="0"/>
              <a:t> the achievements and associated consequences are seen to outweigh the effort required</a:t>
            </a:r>
          </a:p>
          <a:p>
            <a:pPr>
              <a:spcBef>
                <a:spcPts val="0"/>
              </a:spcBef>
              <a:defRPr>
                <a:latin typeface="Arial"/>
                <a:ea typeface="Arial"/>
                <a:cs typeface="Arial"/>
                <a:sym typeface="Arial"/>
              </a:defRPr>
            </a:pPr>
            <a:r>
              <a:t> </a:t>
            </a:r>
          </a:p>
          <a:p>
            <a:pPr>
              <a:spcBef>
                <a:spcPts val="0"/>
              </a:spcBef>
              <a:defRPr b="1">
                <a:latin typeface="Arial"/>
                <a:ea typeface="Arial"/>
                <a:cs typeface="Arial"/>
                <a:sym typeface="Arial"/>
              </a:defRPr>
            </a:pPr>
            <a:r>
              <a:t>3. Pride:</a:t>
            </a:r>
            <a:r>
              <a:rPr b="0"/>
              <a:t> pupils with a growth mindset take pride in how hard they work and see it as a badge of honour</a:t>
            </a:r>
            <a:endParaRPr b="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4572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9144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13716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2352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hyperlink" Target="https://commons.wikimedia.org/wiki/File:PLoSBiol4.e126.Fig6fNeuron.jpg"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eg"/><Relationship Id="rId4" Type="http://schemas.openxmlformats.org/officeDocument/2006/relationships/hyperlink" Target="https://www.flickr.com/photos/careyhimself/5225446455/in/photolist-8XKMbp-yV6viq-ouvpJE-cwSoxu-4n5bcU-bF4Rcc-6cCZQ5-bpKL2n-ogzFFj-qk52FT-4Bvp6i-dFsKXA-9BG2dk-oVEoxH-pd9ydk-4qzkhz-d5TLMC-hfvoZU-Zf57W-cUaVtL-nM4KT8-qDBXav-oYC7QV-9PV8qv-aZBrwX-nMJLn-hw8Rdd-dFni3z-xBcKox-dcy2po-xTqvZt-gm5Yac-pqb46Y-5kEdrL-ed2Vfh-eK5pkz-pgthSd-7sGtZ6-2MBctW-yo5YZa-ct24rL-nh6q6v-y1gx5P-5kEeqs-5QQk4W-fneJpa-gweEgM-pbkZsU-dbjnK-8oUAGP" TargetMode="External"/><Relationship Id="rId5" Type="http://schemas.openxmlformats.org/officeDocument/2006/relationships/image" Target="../media/image2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hyperlink" Target="https://www.youtube.com/watch?v=NWv1VdDeoRY" TargetMode="External"/><Relationship Id="rId6" Type="http://schemas.openxmlformats.org/officeDocument/2006/relationships/image" Target="../media/image2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 Id="rId11" Type="http://schemas.openxmlformats.org/officeDocument/2006/relationships/image" Target="../media/image44.png"/><Relationship Id="rId12" Type="http://schemas.openxmlformats.org/officeDocument/2006/relationships/image" Target="../media/image4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7.png"/><Relationship Id="rId5" Type="http://schemas.openxmlformats.org/officeDocument/2006/relationships/image" Target="../media/image46.png"/><Relationship Id="rId6" Type="http://schemas.openxmlformats.org/officeDocument/2006/relationships/image" Target="../media/image4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48.png"/><Relationship Id="rId5" Type="http://schemas.openxmlformats.org/officeDocument/2006/relationships/image" Target="../media/image4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5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jpeg"/><Relationship Id="rId5" Type="http://schemas.openxmlformats.org/officeDocument/2006/relationships/hyperlink" Target="https://www.flickr.com/photos/shanntastic/289965116/in/photolist-rC9wy-9dvwYJ-4vCsZh-6QdEmQ-8tKqAD-62coxR-97hi4j-qH7Cii-7CAGNY-6CrJEj-aoEu5b-ijNGw-ijNNe-ijNFi-ijNME-ijNPR-ijNP2-ijNNv-ijNJj-ijNPp-ijNEp-ijNHM-ijNK3-ijNLz-ijNM6-ijNG3-ijNDS-ijNL6-bcuike-eHFrLV-amhea9-wbqG-wbpX-wbqm-wbnC-wbqw-wbpy-wbpN-wbpQ-wboP-wbqx-wbpw-8cCa58-wbpH-wbqA-wbqz-wbnX-wbqb-wbn7-wboJ" TargetMode="External"/><Relationship Id="rId6" Type="http://schemas.openxmlformats.org/officeDocument/2006/relationships/hyperlink" Target="https://www.youtube.com/watch?v=M1CHPnZfFmU&amp;index=2&amp;list=PLpqneeaitXHqLyhWlehzBQnAlfS9HRXht" TargetMode="External"/><Relationship Id="rId7"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6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69.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49.png"/><Relationship Id="rId5" Type="http://schemas.openxmlformats.org/officeDocument/2006/relationships/image" Target="../media/image7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nvSpPr>
        <p:spPr>
          <a:xfrm>
            <a:off x="490537" y="5180384"/>
            <a:ext cx="7739063" cy="55488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4000">
                <a:solidFill>
                  <a:srgbClr val="0092CF"/>
                </a:solidFill>
                <a:latin typeface="Arial"/>
                <a:ea typeface="Arial"/>
                <a:cs typeface="Arial"/>
                <a:sym typeface="Arial"/>
              </a:defRPr>
            </a:lvl1pPr>
          </a:lstStyle>
          <a:p>
            <a:pPr/>
            <a:r>
              <a:t>Developing a growth mindset</a:t>
            </a:r>
          </a:p>
        </p:txBody>
      </p:sp>
      <p:sp>
        <p:nvSpPr>
          <p:cNvPr id="21" name="Shape 21"/>
          <p:cNvSpPr/>
          <p:nvPr/>
        </p:nvSpPr>
        <p:spPr>
          <a:xfrm>
            <a:off x="490537" y="6079517"/>
            <a:ext cx="8512176" cy="28379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b="1" sz="2000">
                <a:solidFill>
                  <a:srgbClr val="0092CF"/>
                </a:solidFill>
                <a:latin typeface="Arial"/>
                <a:ea typeface="Arial"/>
                <a:cs typeface="Arial"/>
                <a:sym typeface="Arial"/>
              </a:defRPr>
            </a:pPr>
            <a:r>
              <a:t>Session 1: </a:t>
            </a:r>
            <a:r>
              <a:rPr b="0"/>
              <a:t>Defining ‘growth mindset’, its benefits and the role of effort</a:t>
            </a:r>
          </a:p>
        </p:txBody>
      </p:sp>
      <p:sp>
        <p:nvSpPr>
          <p:cNvPr id="22" name="Shape 22"/>
          <p:cNvSpPr/>
          <p:nvPr/>
        </p:nvSpPr>
        <p:spPr>
          <a:xfrm>
            <a:off x="-1" y="0"/>
            <a:ext cx="9144002" cy="4725988"/>
          </a:xfrm>
          <a:prstGeom prst="rect">
            <a:avLst/>
          </a:prstGeom>
          <a:solidFill>
            <a:srgbClr val="0092CF"/>
          </a:solidFill>
          <a:ln w="12700">
            <a:miter lim="400000"/>
          </a:ln>
        </p:spPr>
        <p:txBody>
          <a:bodyPr lIns="45719" rIns="45719" anchor="ctr"/>
          <a:lstStyle/>
          <a:p>
            <a:pPr algn="ctr">
              <a:defRPr sz="1800">
                <a:solidFill>
                  <a:srgbClr val="FFFFFF"/>
                </a:solidFill>
              </a:defRPr>
            </a:pPr>
          </a:p>
        </p:txBody>
      </p:sp>
      <p:pic>
        <p:nvPicPr>
          <p:cNvPr id="23" name="developing-a-growth-mindset-presentation-banner.png" descr="developing-a-growth-mindset-presentation-banner.png"/>
          <p:cNvPicPr>
            <a:picLocks noChangeAspect="1"/>
          </p:cNvPicPr>
          <p:nvPr/>
        </p:nvPicPr>
        <p:blipFill>
          <a:blip r:embed="rId2">
            <a:extLst/>
          </a:blip>
          <a:stretch>
            <a:fillRect/>
          </a:stretch>
        </p:blipFill>
        <p:spPr>
          <a:xfrm>
            <a:off x="0" y="1368425"/>
            <a:ext cx="9144000" cy="3357563"/>
          </a:xfrm>
          <a:prstGeom prst="rect">
            <a:avLst/>
          </a:prstGeom>
          <a:ln w="12700">
            <a:miter lim="400000"/>
          </a:ln>
        </p:spPr>
      </p:pic>
      <p:pic>
        <p:nvPicPr>
          <p:cNvPr id="24" name="18 Hungarian Dance No. 5 In G Minor.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02096" y="184695"/>
            <a:ext cx="571501" cy="571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58685165" fill="hold"/>
                                        <p:tgtEl>
                                          <p:spTgt spid="2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2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132" name="Shape 132"/>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The role of effort</a:t>
            </a:r>
          </a:p>
        </p:txBody>
      </p:sp>
      <p:pic>
        <p:nvPicPr>
          <p:cNvPr id="133" name="discussion-icon-powerpoint.png" descr="discussion-icon-powerpoint.png"/>
          <p:cNvPicPr>
            <a:picLocks noChangeAspect="1"/>
          </p:cNvPicPr>
          <p:nvPr/>
        </p:nvPicPr>
        <p:blipFill>
          <a:blip r:embed="rId3">
            <a:extLst/>
          </a:blip>
          <a:stretch>
            <a:fillRect/>
          </a:stretch>
        </p:blipFill>
        <p:spPr>
          <a:xfrm>
            <a:off x="7932737" y="176212"/>
            <a:ext cx="1211263" cy="1084263"/>
          </a:xfrm>
          <a:prstGeom prst="rect">
            <a:avLst/>
          </a:prstGeom>
          <a:ln w="12700">
            <a:miter lim="400000"/>
          </a:ln>
        </p:spPr>
      </p:pic>
      <p:grpSp>
        <p:nvGrpSpPr>
          <p:cNvPr id="136" name="Group 136"/>
          <p:cNvGrpSpPr/>
          <p:nvPr/>
        </p:nvGrpSpPr>
        <p:grpSpPr>
          <a:xfrm>
            <a:off x="522287" y="1976437"/>
            <a:ext cx="2932113" cy="1003301"/>
            <a:chOff x="0" y="0"/>
            <a:chExt cx="2932112" cy="1003300"/>
          </a:xfrm>
        </p:grpSpPr>
        <p:sp>
          <p:nvSpPr>
            <p:cNvPr id="134" name="Shape 134"/>
            <p:cNvSpPr/>
            <p:nvPr/>
          </p:nvSpPr>
          <p:spPr>
            <a:xfrm>
              <a:off x="0" y="0"/>
              <a:ext cx="2932113" cy="1003300"/>
            </a:xfrm>
            <a:prstGeom prst="roundRect">
              <a:avLst>
                <a:gd name="adj" fmla="val 16667"/>
              </a:avLst>
            </a:prstGeom>
            <a:solidFill>
              <a:srgbClr val="F15F22"/>
            </a:solidFill>
            <a:ln w="12700" cap="flat">
              <a:noFill/>
              <a:miter lim="400000"/>
            </a:ln>
            <a:effectLst/>
          </p:spPr>
          <p:txBody>
            <a:bodyPr wrap="square" lIns="45719" tIns="45719" rIns="45719" bIns="45719" numCol="1" anchor="ctr">
              <a:noAutofit/>
            </a:bodyPr>
            <a:lstStyle/>
            <a:p>
              <a:pPr algn="ctr">
                <a:defRPr b="1" sz="1800">
                  <a:solidFill>
                    <a:srgbClr val="FFFFFF"/>
                  </a:solidFill>
                  <a:latin typeface="Arial"/>
                  <a:ea typeface="Arial"/>
                  <a:cs typeface="Arial"/>
                  <a:sym typeface="Arial"/>
                </a:defRPr>
              </a:pPr>
            </a:p>
          </p:txBody>
        </p:sp>
        <p:sp>
          <p:nvSpPr>
            <p:cNvPr id="135" name="Shape 135"/>
            <p:cNvSpPr/>
            <p:nvPr/>
          </p:nvSpPr>
          <p:spPr>
            <a:xfrm>
              <a:off x="48957" y="326319"/>
              <a:ext cx="283419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800">
                  <a:solidFill>
                    <a:srgbClr val="FFFFFF"/>
                  </a:solidFill>
                  <a:latin typeface="Arial"/>
                  <a:ea typeface="Arial"/>
                  <a:cs typeface="Arial"/>
                  <a:sym typeface="Arial"/>
                </a:defRPr>
              </a:lvl1pPr>
            </a:lstStyle>
            <a:p>
              <a:pPr/>
              <a:r>
                <a:t>Fixed mindset</a:t>
              </a:r>
            </a:p>
          </p:txBody>
        </p:sp>
      </p:grpSp>
      <p:grpSp>
        <p:nvGrpSpPr>
          <p:cNvPr id="139" name="Group 139"/>
          <p:cNvGrpSpPr/>
          <p:nvPr/>
        </p:nvGrpSpPr>
        <p:grpSpPr>
          <a:xfrm>
            <a:off x="830262" y="3084512"/>
            <a:ext cx="2247901" cy="884238"/>
            <a:chOff x="0" y="0"/>
            <a:chExt cx="2247900" cy="884237"/>
          </a:xfrm>
        </p:grpSpPr>
        <p:sp>
          <p:nvSpPr>
            <p:cNvPr id="137" name="Shape 137"/>
            <p:cNvSpPr/>
            <p:nvPr/>
          </p:nvSpPr>
          <p:spPr>
            <a:xfrm>
              <a:off x="0" y="0"/>
              <a:ext cx="2247900" cy="884238"/>
            </a:xfrm>
            <a:prstGeom prst="roundRect">
              <a:avLst>
                <a:gd name="adj" fmla="val 16667"/>
              </a:avLst>
            </a:prstGeom>
            <a:noFill/>
            <a:ln w="28575" cap="flat">
              <a:solidFill>
                <a:srgbClr val="F15F22"/>
              </a:solidFill>
              <a:prstDash val="solid"/>
              <a:round/>
            </a:ln>
            <a:effectLst/>
          </p:spPr>
          <p:txBody>
            <a:bodyPr wrap="square" lIns="45719" tIns="45719" rIns="45719" bIns="45719" numCol="1" anchor="ctr">
              <a:noAutofit/>
            </a:bodyPr>
            <a:lstStyle/>
            <a:p>
              <a:pPr algn="ctr">
                <a:defRPr b="1" sz="1800">
                  <a:solidFill>
                    <a:srgbClr val="F15F22"/>
                  </a:solidFill>
                  <a:latin typeface="Arial"/>
                  <a:ea typeface="Arial"/>
                  <a:cs typeface="Arial"/>
                  <a:sym typeface="Arial"/>
                </a:defRPr>
              </a:pPr>
            </a:p>
          </p:txBody>
        </p:sp>
        <p:sp>
          <p:nvSpPr>
            <p:cNvPr id="138" name="Shape 138"/>
            <p:cNvSpPr/>
            <p:nvPr/>
          </p:nvSpPr>
          <p:spPr>
            <a:xfrm>
              <a:off x="43147" y="266788"/>
              <a:ext cx="216160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800">
                  <a:solidFill>
                    <a:srgbClr val="F15F22"/>
                  </a:solidFill>
                  <a:latin typeface="Arial"/>
                  <a:ea typeface="Arial"/>
                  <a:cs typeface="Arial"/>
                  <a:sym typeface="Arial"/>
                </a:defRPr>
              </a:lvl1pPr>
            </a:lstStyle>
            <a:p>
              <a:pPr/>
              <a:r>
                <a:t>Pointless</a:t>
              </a:r>
            </a:p>
          </p:txBody>
        </p:sp>
      </p:grpSp>
      <p:grpSp>
        <p:nvGrpSpPr>
          <p:cNvPr id="142" name="Group 142"/>
          <p:cNvGrpSpPr/>
          <p:nvPr/>
        </p:nvGrpSpPr>
        <p:grpSpPr>
          <a:xfrm>
            <a:off x="830262" y="5037137"/>
            <a:ext cx="2247901" cy="884238"/>
            <a:chOff x="0" y="0"/>
            <a:chExt cx="2247900" cy="884237"/>
          </a:xfrm>
        </p:grpSpPr>
        <p:sp>
          <p:nvSpPr>
            <p:cNvPr id="140" name="Shape 140"/>
            <p:cNvSpPr/>
            <p:nvPr/>
          </p:nvSpPr>
          <p:spPr>
            <a:xfrm>
              <a:off x="0" y="0"/>
              <a:ext cx="2247900" cy="884238"/>
            </a:xfrm>
            <a:prstGeom prst="roundRect">
              <a:avLst>
                <a:gd name="adj" fmla="val 16667"/>
              </a:avLst>
            </a:prstGeom>
            <a:noFill/>
            <a:ln w="28575" cap="flat">
              <a:solidFill>
                <a:srgbClr val="F15F22"/>
              </a:solidFill>
              <a:prstDash val="solid"/>
              <a:round/>
            </a:ln>
            <a:effectLst/>
          </p:spPr>
          <p:txBody>
            <a:bodyPr wrap="square" lIns="45719" tIns="45719" rIns="45719" bIns="45719" numCol="1" anchor="ctr">
              <a:noAutofit/>
            </a:bodyPr>
            <a:lstStyle/>
            <a:p>
              <a:pPr algn="ctr">
                <a:defRPr b="1" sz="1800">
                  <a:solidFill>
                    <a:srgbClr val="F15F22"/>
                  </a:solidFill>
                  <a:latin typeface="Arial"/>
                  <a:ea typeface="Arial"/>
                  <a:cs typeface="Arial"/>
                  <a:sym typeface="Arial"/>
                </a:defRPr>
              </a:pPr>
            </a:p>
          </p:txBody>
        </p:sp>
        <p:sp>
          <p:nvSpPr>
            <p:cNvPr id="141" name="Shape 141"/>
            <p:cNvSpPr/>
            <p:nvPr/>
          </p:nvSpPr>
          <p:spPr>
            <a:xfrm>
              <a:off x="43147" y="266788"/>
              <a:ext cx="216160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800">
                  <a:solidFill>
                    <a:srgbClr val="F15F22"/>
                  </a:solidFill>
                  <a:latin typeface="Arial"/>
                  <a:ea typeface="Arial"/>
                  <a:cs typeface="Arial"/>
                  <a:sym typeface="Arial"/>
                </a:defRPr>
              </a:lvl1pPr>
            </a:lstStyle>
            <a:p>
              <a:pPr/>
              <a:r>
                <a:t>Risky</a:t>
              </a:r>
            </a:p>
          </p:txBody>
        </p:sp>
      </p:grpSp>
      <p:grpSp>
        <p:nvGrpSpPr>
          <p:cNvPr id="145" name="Group 145"/>
          <p:cNvGrpSpPr/>
          <p:nvPr/>
        </p:nvGrpSpPr>
        <p:grpSpPr>
          <a:xfrm>
            <a:off x="830262" y="4060825"/>
            <a:ext cx="2247901" cy="884238"/>
            <a:chOff x="0" y="0"/>
            <a:chExt cx="2247900" cy="884237"/>
          </a:xfrm>
        </p:grpSpPr>
        <p:sp>
          <p:nvSpPr>
            <p:cNvPr id="143" name="Shape 143"/>
            <p:cNvSpPr/>
            <p:nvPr/>
          </p:nvSpPr>
          <p:spPr>
            <a:xfrm>
              <a:off x="0" y="0"/>
              <a:ext cx="2247900" cy="884238"/>
            </a:xfrm>
            <a:prstGeom prst="roundRect">
              <a:avLst>
                <a:gd name="adj" fmla="val 16667"/>
              </a:avLst>
            </a:prstGeom>
            <a:noFill/>
            <a:ln w="28575" cap="flat">
              <a:solidFill>
                <a:srgbClr val="F15F22"/>
              </a:solidFill>
              <a:prstDash val="solid"/>
              <a:round/>
            </a:ln>
            <a:effectLst/>
          </p:spPr>
          <p:txBody>
            <a:bodyPr wrap="square" lIns="45719" tIns="45719" rIns="45719" bIns="45719" numCol="1" anchor="ctr">
              <a:noAutofit/>
            </a:bodyPr>
            <a:lstStyle/>
            <a:p>
              <a:pPr algn="ctr">
                <a:defRPr b="1" sz="1800">
                  <a:solidFill>
                    <a:srgbClr val="F15F22"/>
                  </a:solidFill>
                  <a:latin typeface="Arial"/>
                  <a:ea typeface="Arial"/>
                  <a:cs typeface="Arial"/>
                  <a:sym typeface="Arial"/>
                </a:defRPr>
              </a:pPr>
            </a:p>
          </p:txBody>
        </p:sp>
        <p:sp>
          <p:nvSpPr>
            <p:cNvPr id="144" name="Shape 144"/>
            <p:cNvSpPr/>
            <p:nvPr/>
          </p:nvSpPr>
          <p:spPr>
            <a:xfrm>
              <a:off x="43147" y="266788"/>
              <a:ext cx="216160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800">
                  <a:solidFill>
                    <a:srgbClr val="F15F22"/>
                  </a:solidFill>
                  <a:latin typeface="Arial"/>
                  <a:ea typeface="Arial"/>
                  <a:cs typeface="Arial"/>
                  <a:sym typeface="Arial"/>
                </a:defRPr>
              </a:lvl1pPr>
            </a:lstStyle>
            <a:p>
              <a:pPr/>
              <a:r>
                <a:t>Counter indicator</a:t>
              </a:r>
            </a:p>
          </p:txBody>
        </p:sp>
      </p:grpSp>
      <p:grpSp>
        <p:nvGrpSpPr>
          <p:cNvPr id="150" name="Group 150"/>
          <p:cNvGrpSpPr/>
          <p:nvPr/>
        </p:nvGrpSpPr>
        <p:grpSpPr>
          <a:xfrm>
            <a:off x="3479799" y="3387725"/>
            <a:ext cx="2184402" cy="2011363"/>
            <a:chOff x="0" y="0"/>
            <a:chExt cx="2184400" cy="2011362"/>
          </a:xfrm>
        </p:grpSpPr>
        <p:sp>
          <p:nvSpPr>
            <p:cNvPr id="146" name="Shape 146"/>
            <p:cNvSpPr/>
            <p:nvPr/>
          </p:nvSpPr>
          <p:spPr>
            <a:xfrm>
              <a:off x="-1" y="0"/>
              <a:ext cx="2081526" cy="2011363"/>
            </a:xfrm>
            <a:prstGeom prst="roundRect">
              <a:avLst>
                <a:gd name="adj" fmla="val 16667"/>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defRPr sz="1800"/>
              </a:pPr>
            </a:p>
          </p:txBody>
        </p:sp>
        <p:grpSp>
          <p:nvGrpSpPr>
            <p:cNvPr id="149" name="Group 149"/>
            <p:cNvGrpSpPr/>
            <p:nvPr/>
          </p:nvGrpSpPr>
          <p:grpSpPr>
            <a:xfrm>
              <a:off x="188539" y="59120"/>
              <a:ext cx="1995862" cy="1615441"/>
              <a:chOff x="0" y="0"/>
              <a:chExt cx="1995860" cy="1615440"/>
            </a:xfrm>
          </p:grpSpPr>
          <p:sp>
            <p:nvSpPr>
              <p:cNvPr id="147" name="Shape 147"/>
              <p:cNvSpPr/>
              <p:nvPr/>
            </p:nvSpPr>
            <p:spPr>
              <a:xfrm>
                <a:off x="0" y="0"/>
                <a:ext cx="1995861" cy="1615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0">
                    <a:latin typeface="Webdings"/>
                    <a:ea typeface="Webdings"/>
                    <a:cs typeface="Webdings"/>
                    <a:sym typeface="Webdings"/>
                  </a:defRPr>
                </a:lvl1pPr>
              </a:lstStyle>
              <a:p>
                <a:pPr>
                  <a:defRPr>
                    <a:latin typeface="+mj-lt"/>
                    <a:ea typeface="+mj-ea"/>
                    <a:cs typeface="+mj-cs"/>
                    <a:sym typeface="Calibri"/>
                  </a:defRPr>
                </a:pPr>
                <a:r>
                  <a:rPr>
                    <a:latin typeface="Webdings"/>
                    <a:ea typeface="Webdings"/>
                    <a:cs typeface="Webdings"/>
                    <a:sym typeface="Webdings"/>
                  </a:rPr>
                  <a:t></a:t>
                </a:r>
              </a:p>
            </p:txBody>
          </p:sp>
          <p:sp>
            <p:nvSpPr>
              <p:cNvPr id="148" name="Shape 148"/>
              <p:cNvSpPr/>
              <p:nvPr/>
            </p:nvSpPr>
            <p:spPr>
              <a:xfrm>
                <a:off x="367697" y="0"/>
                <a:ext cx="71359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800">
                    <a:latin typeface="Arial"/>
                    <a:ea typeface="Arial"/>
                    <a:cs typeface="Arial"/>
                    <a:sym typeface="Arial"/>
                  </a:defRPr>
                </a:lvl1pPr>
              </a:lstStyle>
              <a:p>
                <a:pPr/>
                <a:r>
                  <a:t>Effort</a:t>
                </a:r>
              </a:p>
            </p:txBody>
          </p:sp>
        </p:grpSp>
      </p:grpSp>
      <p:grpSp>
        <p:nvGrpSpPr>
          <p:cNvPr id="153" name="Group 153"/>
          <p:cNvGrpSpPr/>
          <p:nvPr/>
        </p:nvGrpSpPr>
        <p:grpSpPr>
          <a:xfrm>
            <a:off x="5721350" y="1958975"/>
            <a:ext cx="2900363" cy="1003300"/>
            <a:chOff x="0" y="0"/>
            <a:chExt cx="2900362" cy="1003300"/>
          </a:xfrm>
        </p:grpSpPr>
        <p:sp>
          <p:nvSpPr>
            <p:cNvPr id="151" name="Shape 151"/>
            <p:cNvSpPr/>
            <p:nvPr/>
          </p:nvSpPr>
          <p:spPr>
            <a:xfrm>
              <a:off x="0" y="0"/>
              <a:ext cx="2900363" cy="1003300"/>
            </a:xfrm>
            <a:prstGeom prst="roundRect">
              <a:avLst>
                <a:gd name="adj" fmla="val 16667"/>
              </a:avLst>
            </a:prstGeom>
            <a:solidFill>
              <a:srgbClr val="0092CF"/>
            </a:solidFill>
            <a:ln w="12700" cap="flat">
              <a:noFill/>
              <a:miter lim="400000"/>
            </a:ln>
            <a:effectLst/>
          </p:spPr>
          <p:txBody>
            <a:bodyPr wrap="square" lIns="45719" tIns="45719" rIns="45719" bIns="45719" numCol="1" anchor="ctr">
              <a:noAutofit/>
            </a:bodyPr>
            <a:lstStyle/>
            <a:p>
              <a:pPr algn="ctr">
                <a:defRPr b="1" sz="1800">
                  <a:solidFill>
                    <a:srgbClr val="FFFFFF"/>
                  </a:solidFill>
                  <a:latin typeface="Arial"/>
                  <a:ea typeface="Arial"/>
                  <a:cs typeface="Arial"/>
                  <a:sym typeface="Arial"/>
                </a:defRPr>
              </a:pPr>
            </a:p>
          </p:txBody>
        </p:sp>
        <p:sp>
          <p:nvSpPr>
            <p:cNvPr id="152" name="Shape 152"/>
            <p:cNvSpPr/>
            <p:nvPr/>
          </p:nvSpPr>
          <p:spPr>
            <a:xfrm>
              <a:off x="48957" y="326319"/>
              <a:ext cx="280244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800">
                  <a:solidFill>
                    <a:srgbClr val="FFFFFF"/>
                  </a:solidFill>
                  <a:latin typeface="Arial"/>
                  <a:ea typeface="Arial"/>
                  <a:cs typeface="Arial"/>
                  <a:sym typeface="Arial"/>
                </a:defRPr>
              </a:lvl1pPr>
            </a:lstStyle>
            <a:p>
              <a:pPr/>
              <a:r>
                <a:t>Growth mindset</a:t>
              </a:r>
            </a:p>
          </p:txBody>
        </p:sp>
      </p:grpSp>
      <p:grpSp>
        <p:nvGrpSpPr>
          <p:cNvPr id="156" name="Group 156"/>
          <p:cNvGrpSpPr/>
          <p:nvPr/>
        </p:nvGrpSpPr>
        <p:grpSpPr>
          <a:xfrm>
            <a:off x="6103937" y="3079750"/>
            <a:ext cx="2247901" cy="884238"/>
            <a:chOff x="0" y="0"/>
            <a:chExt cx="2247900" cy="884237"/>
          </a:xfrm>
        </p:grpSpPr>
        <p:sp>
          <p:nvSpPr>
            <p:cNvPr id="154" name="Shape 154"/>
            <p:cNvSpPr/>
            <p:nvPr/>
          </p:nvSpPr>
          <p:spPr>
            <a:xfrm>
              <a:off x="0" y="0"/>
              <a:ext cx="2247900" cy="884238"/>
            </a:xfrm>
            <a:prstGeom prst="roundRect">
              <a:avLst>
                <a:gd name="adj" fmla="val 16667"/>
              </a:avLst>
            </a:prstGeom>
            <a:noFill/>
            <a:ln w="28575" cap="flat">
              <a:solidFill>
                <a:srgbClr val="0092CF"/>
              </a:solidFill>
              <a:prstDash val="solid"/>
              <a:round/>
            </a:ln>
            <a:effectLst/>
          </p:spPr>
          <p:txBody>
            <a:bodyPr wrap="square" lIns="45719" tIns="45719" rIns="45719" bIns="45719" numCol="1" anchor="ctr">
              <a:noAutofit/>
            </a:bodyPr>
            <a:lstStyle/>
            <a:p>
              <a:pPr algn="ctr">
                <a:defRPr b="1" sz="1800">
                  <a:solidFill>
                    <a:srgbClr val="0092CF"/>
                  </a:solidFill>
                  <a:latin typeface="Arial"/>
                  <a:ea typeface="Arial"/>
                  <a:cs typeface="Arial"/>
                  <a:sym typeface="Arial"/>
                </a:defRPr>
              </a:pPr>
            </a:p>
          </p:txBody>
        </p:sp>
        <p:sp>
          <p:nvSpPr>
            <p:cNvPr id="155" name="Shape 155"/>
            <p:cNvSpPr/>
            <p:nvPr/>
          </p:nvSpPr>
          <p:spPr>
            <a:xfrm>
              <a:off x="43147" y="266788"/>
              <a:ext cx="216160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800">
                  <a:solidFill>
                    <a:srgbClr val="0092CF"/>
                  </a:solidFill>
                  <a:latin typeface="Arial"/>
                  <a:ea typeface="Arial"/>
                  <a:cs typeface="Arial"/>
                  <a:sym typeface="Arial"/>
                </a:defRPr>
              </a:lvl1pPr>
            </a:lstStyle>
            <a:p>
              <a:pPr/>
              <a:r>
                <a:t>Vital</a:t>
              </a:r>
            </a:p>
          </p:txBody>
        </p:sp>
      </p:grpSp>
      <p:grpSp>
        <p:nvGrpSpPr>
          <p:cNvPr id="159" name="Group 159"/>
          <p:cNvGrpSpPr/>
          <p:nvPr/>
        </p:nvGrpSpPr>
        <p:grpSpPr>
          <a:xfrm>
            <a:off x="6103937" y="4060825"/>
            <a:ext cx="2247901" cy="884238"/>
            <a:chOff x="0" y="0"/>
            <a:chExt cx="2247900" cy="884237"/>
          </a:xfrm>
        </p:grpSpPr>
        <p:sp>
          <p:nvSpPr>
            <p:cNvPr id="157" name="Shape 157"/>
            <p:cNvSpPr/>
            <p:nvPr/>
          </p:nvSpPr>
          <p:spPr>
            <a:xfrm>
              <a:off x="0" y="0"/>
              <a:ext cx="2247900" cy="884238"/>
            </a:xfrm>
            <a:prstGeom prst="roundRect">
              <a:avLst>
                <a:gd name="adj" fmla="val 16667"/>
              </a:avLst>
            </a:prstGeom>
            <a:noFill/>
            <a:ln w="28575" cap="flat">
              <a:solidFill>
                <a:srgbClr val="0092CF"/>
              </a:solidFill>
              <a:prstDash val="solid"/>
              <a:round/>
            </a:ln>
            <a:effectLst/>
          </p:spPr>
          <p:txBody>
            <a:bodyPr wrap="square" lIns="45719" tIns="45719" rIns="45719" bIns="45719" numCol="1" anchor="ctr">
              <a:noAutofit/>
            </a:bodyPr>
            <a:lstStyle/>
            <a:p>
              <a:pPr algn="ctr">
                <a:defRPr b="1" sz="1800">
                  <a:solidFill>
                    <a:srgbClr val="0092CF"/>
                  </a:solidFill>
                  <a:latin typeface="Arial"/>
                  <a:ea typeface="Arial"/>
                  <a:cs typeface="Arial"/>
                  <a:sym typeface="Arial"/>
                </a:defRPr>
              </a:pPr>
            </a:p>
          </p:txBody>
        </p:sp>
        <p:sp>
          <p:nvSpPr>
            <p:cNvPr id="158" name="Shape 158"/>
            <p:cNvSpPr/>
            <p:nvPr/>
          </p:nvSpPr>
          <p:spPr>
            <a:xfrm>
              <a:off x="43147" y="266788"/>
              <a:ext cx="216160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800">
                  <a:solidFill>
                    <a:srgbClr val="0092CF"/>
                  </a:solidFill>
                  <a:latin typeface="Arial"/>
                  <a:ea typeface="Arial"/>
                  <a:cs typeface="Arial"/>
                  <a:sym typeface="Arial"/>
                </a:defRPr>
              </a:lvl1pPr>
            </a:lstStyle>
            <a:p>
              <a:pPr/>
              <a:r>
                <a:t>Worth it</a:t>
              </a:r>
            </a:p>
          </p:txBody>
        </p:sp>
      </p:grpSp>
      <p:grpSp>
        <p:nvGrpSpPr>
          <p:cNvPr id="162" name="Group 162"/>
          <p:cNvGrpSpPr/>
          <p:nvPr/>
        </p:nvGrpSpPr>
        <p:grpSpPr>
          <a:xfrm>
            <a:off x="6108700" y="5033962"/>
            <a:ext cx="2247900" cy="884238"/>
            <a:chOff x="0" y="0"/>
            <a:chExt cx="2247900" cy="884237"/>
          </a:xfrm>
        </p:grpSpPr>
        <p:sp>
          <p:nvSpPr>
            <p:cNvPr id="160" name="Shape 160"/>
            <p:cNvSpPr/>
            <p:nvPr/>
          </p:nvSpPr>
          <p:spPr>
            <a:xfrm>
              <a:off x="0" y="0"/>
              <a:ext cx="2247900" cy="884238"/>
            </a:xfrm>
            <a:prstGeom prst="roundRect">
              <a:avLst>
                <a:gd name="adj" fmla="val 16667"/>
              </a:avLst>
            </a:prstGeom>
            <a:noFill/>
            <a:ln w="28575" cap="flat">
              <a:solidFill>
                <a:srgbClr val="0092CF"/>
              </a:solidFill>
              <a:prstDash val="solid"/>
              <a:round/>
            </a:ln>
            <a:effectLst/>
          </p:spPr>
          <p:txBody>
            <a:bodyPr wrap="square" lIns="45719" tIns="45719" rIns="45719" bIns="45719" numCol="1" anchor="ctr">
              <a:noAutofit/>
            </a:bodyPr>
            <a:lstStyle/>
            <a:p>
              <a:pPr algn="ctr">
                <a:defRPr b="1" sz="1800">
                  <a:solidFill>
                    <a:srgbClr val="0092CF"/>
                  </a:solidFill>
                  <a:latin typeface="Arial"/>
                  <a:ea typeface="Arial"/>
                  <a:cs typeface="Arial"/>
                  <a:sym typeface="Arial"/>
                </a:defRPr>
              </a:pPr>
            </a:p>
          </p:txBody>
        </p:sp>
        <p:sp>
          <p:nvSpPr>
            <p:cNvPr id="161" name="Shape 161"/>
            <p:cNvSpPr/>
            <p:nvPr/>
          </p:nvSpPr>
          <p:spPr>
            <a:xfrm>
              <a:off x="43147" y="266788"/>
              <a:ext cx="2161606"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1800">
                  <a:solidFill>
                    <a:srgbClr val="0092CF"/>
                  </a:solidFill>
                  <a:latin typeface="Arial"/>
                  <a:ea typeface="Arial"/>
                  <a:cs typeface="Arial"/>
                  <a:sym typeface="Arial"/>
                </a:defRPr>
              </a:lvl1pPr>
            </a:lstStyle>
            <a:p>
              <a:pPr/>
              <a:r>
                <a:t>Pride</a:t>
              </a:r>
            </a:p>
          </p:txBody>
        </p:sp>
      </p:grpSp>
      <p:sp>
        <p:nvSpPr>
          <p:cNvPr id="163" name="Shape 163"/>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164" name="Shape 164"/>
          <p:cNvSpPr/>
          <p:nvPr/>
        </p:nvSpPr>
        <p:spPr>
          <a:xfrm>
            <a:off x="522287" y="6284912"/>
            <a:ext cx="8099426" cy="1"/>
          </a:xfrm>
          <a:prstGeom prst="line">
            <a:avLst/>
          </a:prstGeom>
          <a:ln w="12700">
            <a:solidFill>
              <a:srgbClr val="0092CF"/>
            </a:solidFill>
          </a:ln>
        </p:spPr>
        <p:txBody>
          <a:bodyPr lIns="45719" rIns="45719"/>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6"/>
                                        </p:tgtEl>
                                        <p:attrNameLst>
                                          <p:attrName>style.visibility</p:attrName>
                                        </p:attrNameLst>
                                      </p:cBhvr>
                                      <p:to>
                                        <p:strVal val="visible"/>
                                      </p:to>
                                    </p:set>
                                    <p:animEffect filter="dissolve" transition="in">
                                      <p:cBhvr>
                                        <p:cTn id="7" dur="500"/>
                                        <p:tgtEl>
                                          <p:spTgt spid="156"/>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159"/>
                                        </p:tgtEl>
                                        <p:attrNameLst>
                                          <p:attrName>style.visibility</p:attrName>
                                        </p:attrNameLst>
                                      </p:cBhvr>
                                      <p:to>
                                        <p:strVal val="visible"/>
                                      </p:to>
                                    </p:set>
                                    <p:animEffect filter="dissolve" transition="in">
                                      <p:cBhvr>
                                        <p:cTn id="11" dur="500"/>
                                        <p:tgtEl>
                                          <p:spTgt spid="159"/>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162"/>
                                        </p:tgtEl>
                                        <p:attrNameLst>
                                          <p:attrName>style.visibility</p:attrName>
                                        </p:attrNameLst>
                                      </p:cBhvr>
                                      <p:to>
                                        <p:strVal val="visible"/>
                                      </p:to>
                                    </p:set>
                                    <p:animEffect filter="dissolve" transition="in">
                                      <p:cBhvr>
                                        <p:cTn id="15"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3"/>
      <p:bldP build="whole" bldLvl="1" animBg="1" rev="0" advAuto="0" spid="159" grpId="2"/>
      <p:bldP build="whole" bldLvl="1" animBg="1" rev="0" advAuto="0" spid="15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169" name="Shape 169"/>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The brain and effort</a:t>
            </a:r>
          </a:p>
        </p:txBody>
      </p:sp>
      <p:pic>
        <p:nvPicPr>
          <p:cNvPr id="170" name="image.jpg"/>
          <p:cNvPicPr>
            <a:picLocks noChangeAspect="1"/>
          </p:cNvPicPr>
          <p:nvPr/>
        </p:nvPicPr>
        <p:blipFill>
          <a:blip r:embed="rId3">
            <a:extLst/>
          </a:blip>
          <a:stretch>
            <a:fillRect/>
          </a:stretch>
        </p:blipFill>
        <p:spPr>
          <a:xfrm>
            <a:off x="522287" y="1552575"/>
            <a:ext cx="8042276" cy="4178300"/>
          </a:xfrm>
          <a:prstGeom prst="rect">
            <a:avLst/>
          </a:prstGeom>
          <a:ln w="12700">
            <a:miter lim="400000"/>
          </a:ln>
        </p:spPr>
      </p:pic>
      <p:grpSp>
        <p:nvGrpSpPr>
          <p:cNvPr id="173" name="Group 173"/>
          <p:cNvGrpSpPr/>
          <p:nvPr/>
        </p:nvGrpSpPr>
        <p:grpSpPr>
          <a:xfrm>
            <a:off x="522287" y="1552574"/>
            <a:ext cx="8140701" cy="4525912"/>
            <a:chOff x="0" y="0"/>
            <a:chExt cx="8140700" cy="4525910"/>
          </a:xfrm>
        </p:grpSpPr>
        <p:pic>
          <p:nvPicPr>
            <p:cNvPr id="171" name="PLoSBiol4.jpg" descr="File:PLoSBiol4.e126.Fig6fNeuron.jpg"/>
            <p:cNvPicPr>
              <a:picLocks noChangeAspect="1"/>
            </p:cNvPicPr>
            <p:nvPr/>
          </p:nvPicPr>
          <p:blipFill>
            <a:blip r:embed="rId4">
              <a:extLst/>
            </a:blip>
            <a:stretch>
              <a:fillRect/>
            </a:stretch>
          </p:blipFill>
          <p:spPr>
            <a:xfrm>
              <a:off x="0" y="0"/>
              <a:ext cx="8042767" cy="4178638"/>
            </a:xfrm>
            <a:prstGeom prst="rect">
              <a:avLst/>
            </a:prstGeom>
            <a:ln w="12700" cap="flat">
              <a:noFill/>
              <a:miter lim="400000"/>
            </a:ln>
            <a:effectLst/>
          </p:spPr>
        </p:pic>
        <p:sp>
          <p:nvSpPr>
            <p:cNvPr id="172" name="Shape 172"/>
            <p:cNvSpPr/>
            <p:nvPr/>
          </p:nvSpPr>
          <p:spPr>
            <a:xfrm>
              <a:off x="3880584" y="4286641"/>
              <a:ext cx="4260117" cy="239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r">
                <a:defRPr i="1" sz="1100">
                  <a:latin typeface="Arial"/>
                  <a:ea typeface="Arial"/>
                  <a:cs typeface="Arial"/>
                  <a:sym typeface="Arial"/>
                </a:defRPr>
              </a:pPr>
              <a:r>
                <a:t>Source: </a:t>
              </a:r>
              <a:r>
                <a:rPr u="sng">
                  <a:solidFill>
                    <a:srgbClr val="0000FF"/>
                  </a:solidFill>
                  <a:uFill>
                    <a:solidFill>
                      <a:srgbClr val="0000FF"/>
                    </a:solidFill>
                  </a:uFill>
                  <a:hlinkClick r:id="rId5" invalidUrl="" action="" tgtFrame="" tooltip="" history="1" highlightClick="0" endSnd="0"/>
                </a:rPr>
                <a:t>Allen Lee, Huang, Feng, Sanes, Brown, So, and Nedivi</a:t>
              </a:r>
            </a:p>
          </p:txBody>
        </p:sp>
      </p:grpSp>
      <p:sp>
        <p:nvSpPr>
          <p:cNvPr id="174" name="Shape 174"/>
          <p:cNvSpPr/>
          <p:nvPr>
            <p:ph type="sldNum" sz="quarter" idx="4294967295"/>
          </p:nvPr>
        </p:nvSpPr>
        <p:spPr>
          <a:xfrm>
            <a:off x="8420025" y="6408433"/>
            <a:ext cx="144538"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175" name="Shape 175"/>
          <p:cNvSpPr/>
          <p:nvPr/>
        </p:nvSpPr>
        <p:spPr>
          <a:xfrm>
            <a:off x="522287" y="6284912"/>
            <a:ext cx="8042276" cy="1"/>
          </a:xfrm>
          <a:prstGeom prst="line">
            <a:avLst/>
          </a:prstGeom>
          <a:ln w="12700">
            <a:solidFill>
              <a:srgbClr val="0092CF"/>
            </a:solidFill>
          </a:ln>
        </p:spPr>
        <p:txBody>
          <a:bodyPr lIns="45719" rIns="45719"/>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500" fill="hold"/>
                                        <p:tgtEl>
                                          <p:spTgt spid="173"/>
                                        </p:tgtEl>
                                      </p:cBhvr>
                                    </p:animEffect>
                                    <p:set>
                                      <p:cBhvr>
                                        <p:cTn id="7" fill="hold">
                                          <p:stCondLst>
                                            <p:cond delay="499"/>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180" name="Shape 180"/>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The brain and effort</a:t>
            </a:r>
          </a:p>
        </p:txBody>
      </p:sp>
      <p:sp>
        <p:nvSpPr>
          <p:cNvPr id="181" name="Shape 181"/>
          <p:cNvSpPr/>
          <p:nvPr>
            <p:ph type="body" sz="quarter" idx="4294967295"/>
          </p:nvPr>
        </p:nvSpPr>
        <p:spPr>
          <a:xfrm>
            <a:off x="522287" y="4689475"/>
            <a:ext cx="5024438" cy="995363"/>
          </a:xfrm>
          <a:prstGeom prst="rect">
            <a:avLst/>
          </a:prstGeom>
        </p:spPr>
        <p:txBody>
          <a:bodyPr lIns="0" tIns="0" rIns="0" bIns="0">
            <a:normAutofit fontScale="100000" lnSpcReduction="0"/>
          </a:bodyPr>
          <a:lstStyle/>
          <a:p>
            <a:pPr>
              <a:spcBef>
                <a:spcPts val="600"/>
              </a:spcBef>
              <a:buChar char="•"/>
              <a:defRPr sz="2800">
                <a:latin typeface="Arial"/>
                <a:ea typeface="Arial"/>
                <a:cs typeface="Arial"/>
                <a:sym typeface="Arial"/>
              </a:defRPr>
            </a:pPr>
            <a:r>
              <a:t>Children aged 4 to 6</a:t>
            </a:r>
          </a:p>
          <a:p>
            <a:pPr>
              <a:spcBef>
                <a:spcPts val="600"/>
              </a:spcBef>
              <a:buChar char="•"/>
              <a:defRPr sz="2800">
                <a:latin typeface="Arial"/>
                <a:ea typeface="Arial"/>
                <a:cs typeface="Arial"/>
                <a:sym typeface="Arial"/>
              </a:defRPr>
            </a:pPr>
            <a:r>
              <a:t>Music lessons for one year</a:t>
            </a:r>
          </a:p>
        </p:txBody>
      </p:sp>
      <p:sp>
        <p:nvSpPr>
          <p:cNvPr id="182" name="Shape 182"/>
          <p:cNvSpPr/>
          <p:nvPr>
            <p:ph type="title" idx="4294967295"/>
          </p:nvPr>
        </p:nvSpPr>
        <p:spPr>
          <a:xfrm>
            <a:off x="522287" y="5859462"/>
            <a:ext cx="8099426" cy="304801"/>
          </a:xfrm>
          <a:prstGeom prst="rect">
            <a:avLst/>
          </a:prstGeom>
        </p:spPr>
        <p:txBody>
          <a:bodyPr lIns="0" tIns="0" rIns="0" bIns="0">
            <a:normAutofit fontScale="100000" lnSpcReduction="0"/>
          </a:bodyPr>
          <a:lstStyle>
            <a:lvl1pPr algn="l">
              <a:defRPr i="1" sz="1100">
                <a:latin typeface="Arial"/>
                <a:ea typeface="Arial"/>
                <a:cs typeface="Arial"/>
                <a:sym typeface="Arial"/>
              </a:defRPr>
            </a:lvl1pPr>
          </a:lstStyle>
          <a:p>
            <a:pPr/>
            <a:r>
              <a:t>Source: Fujioka, 2006</a:t>
            </a:r>
          </a:p>
        </p:txBody>
      </p:sp>
      <p:sp>
        <p:nvSpPr>
          <p:cNvPr id="183" name="Shape 183"/>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184" name="Shape 184"/>
          <p:cNvSpPr/>
          <p:nvPr/>
        </p:nvSpPr>
        <p:spPr>
          <a:xfrm>
            <a:off x="522287" y="6284912"/>
            <a:ext cx="8099426" cy="1"/>
          </a:xfrm>
          <a:prstGeom prst="line">
            <a:avLst/>
          </a:prstGeom>
          <a:ln w="12700">
            <a:solidFill>
              <a:srgbClr val="0092CF"/>
            </a:solidFill>
          </a:ln>
        </p:spPr>
        <p:txBody>
          <a:bodyPr lIns="45719" rIns="45719"/>
          <a:lstStyle/>
          <a:p>
            <a:pPr/>
          </a:p>
        </p:txBody>
      </p:sp>
      <p:pic>
        <p:nvPicPr>
          <p:cNvPr id="185" name="brain.png" descr="brain.png"/>
          <p:cNvPicPr>
            <a:picLocks noChangeAspect="1"/>
          </p:cNvPicPr>
          <p:nvPr/>
        </p:nvPicPr>
        <p:blipFill>
          <a:blip r:embed="rId3">
            <a:extLst/>
          </a:blip>
          <a:stretch>
            <a:fillRect/>
          </a:stretch>
        </p:blipFill>
        <p:spPr>
          <a:xfrm>
            <a:off x="4019550" y="1724025"/>
            <a:ext cx="4602163" cy="4230688"/>
          </a:xfrm>
          <a:prstGeom prst="rect">
            <a:avLst/>
          </a:prstGeom>
          <a:ln w="12700">
            <a:miter lim="400000"/>
          </a:ln>
        </p:spPr>
      </p:pic>
      <p:grpSp>
        <p:nvGrpSpPr>
          <p:cNvPr id="188" name="Group 188"/>
          <p:cNvGrpSpPr/>
          <p:nvPr/>
        </p:nvGrpSpPr>
        <p:grpSpPr>
          <a:xfrm>
            <a:off x="5197475" y="2874962"/>
            <a:ext cx="2879725" cy="1260476"/>
            <a:chOff x="0" y="0"/>
            <a:chExt cx="2879725" cy="1260475"/>
          </a:xfrm>
        </p:grpSpPr>
        <p:sp>
          <p:nvSpPr>
            <p:cNvPr id="186" name="Shape 186"/>
            <p:cNvSpPr/>
            <p:nvPr/>
          </p:nvSpPr>
          <p:spPr>
            <a:xfrm>
              <a:off x="0" y="-1"/>
              <a:ext cx="2879725" cy="1260477"/>
            </a:xfrm>
            <a:prstGeom prst="ellipse">
              <a:avLst/>
            </a:prstGeom>
            <a:solidFill>
              <a:srgbClr val="E7E200">
                <a:alpha val="90194"/>
              </a:srgbClr>
            </a:solidFill>
            <a:ln w="12700" cap="flat">
              <a:noFill/>
              <a:miter lim="400000"/>
            </a:ln>
            <a:effectLst/>
          </p:spPr>
          <p:txBody>
            <a:bodyPr wrap="square" lIns="45719" tIns="45719" rIns="45719" bIns="45719" numCol="1" anchor="ctr">
              <a:noAutofit/>
            </a:bodyPr>
            <a:lstStyle/>
            <a:p>
              <a:pPr algn="ctr">
                <a:defRPr b="1" sz="1800">
                  <a:latin typeface="Arial"/>
                  <a:ea typeface="Arial"/>
                  <a:cs typeface="Arial"/>
                  <a:sym typeface="Arial"/>
                </a:defRPr>
              </a:pPr>
            </a:p>
          </p:txBody>
        </p:sp>
        <p:sp>
          <p:nvSpPr>
            <p:cNvPr id="187" name="Shape 187"/>
            <p:cNvSpPr/>
            <p:nvPr/>
          </p:nvSpPr>
          <p:spPr>
            <a:xfrm>
              <a:off x="421693" y="500626"/>
              <a:ext cx="2036339" cy="2592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800">
                  <a:latin typeface="Arial"/>
                  <a:ea typeface="Arial"/>
                  <a:cs typeface="Arial"/>
                  <a:sym typeface="Arial"/>
                </a:defRPr>
              </a:lvl1pPr>
            </a:lstStyle>
            <a:p>
              <a:pPr/>
              <a:r>
                <a:t>Auditory cortex</a:t>
              </a:r>
            </a:p>
          </p:txBody>
        </p:sp>
      </p:grpSp>
      <p:pic>
        <p:nvPicPr>
          <p:cNvPr id="189" name="lawrence-sheriff-school-3063.jpg" descr="lawrence-sheriff-school-3063.jpg"/>
          <p:cNvPicPr>
            <a:picLocks noChangeAspect="1"/>
          </p:cNvPicPr>
          <p:nvPr/>
        </p:nvPicPr>
        <p:blipFill>
          <a:blip r:embed="rId4">
            <a:extLst/>
          </a:blip>
          <a:stretch>
            <a:fillRect/>
          </a:stretch>
        </p:blipFill>
        <p:spPr>
          <a:xfrm>
            <a:off x="522287" y="1635125"/>
            <a:ext cx="2990851" cy="2830513"/>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194" name="Shape 194"/>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The brain and effort</a:t>
            </a:r>
          </a:p>
        </p:txBody>
      </p:sp>
      <p:sp>
        <p:nvSpPr>
          <p:cNvPr id="195" name="Shape 195"/>
          <p:cNvSpPr/>
          <p:nvPr>
            <p:ph type="title" idx="4294967295"/>
          </p:nvPr>
        </p:nvSpPr>
        <p:spPr>
          <a:xfrm>
            <a:off x="522287" y="5830887"/>
            <a:ext cx="8042276" cy="454026"/>
          </a:xfrm>
          <a:prstGeom prst="rect">
            <a:avLst/>
          </a:prstGeom>
        </p:spPr>
        <p:txBody>
          <a:bodyPr lIns="0" tIns="0" rIns="0" bIns="0">
            <a:normAutofit fontScale="100000" lnSpcReduction="0"/>
          </a:bodyPr>
          <a:lstStyle>
            <a:lvl1pPr algn="l">
              <a:defRPr i="1" sz="1100">
                <a:latin typeface="Arial"/>
                <a:ea typeface="Arial"/>
                <a:cs typeface="Arial"/>
                <a:sym typeface="Arial"/>
              </a:defRPr>
            </a:lvl1pPr>
          </a:lstStyle>
          <a:p>
            <a:pPr/>
            <a:r>
              <a:t>Source: Maguire et al., 2000</a:t>
            </a:r>
          </a:p>
        </p:txBody>
      </p:sp>
      <p:pic>
        <p:nvPicPr>
          <p:cNvPr id="196" name="image.jpg"/>
          <p:cNvPicPr>
            <a:picLocks noChangeAspect="1"/>
          </p:cNvPicPr>
          <p:nvPr/>
        </p:nvPicPr>
        <p:blipFill>
          <a:blip r:embed="rId3">
            <a:extLst/>
          </a:blip>
          <a:stretch>
            <a:fillRect/>
          </a:stretch>
        </p:blipFill>
        <p:spPr>
          <a:xfrm>
            <a:off x="522287" y="1681162"/>
            <a:ext cx="2800351" cy="2363788"/>
          </a:xfrm>
          <a:prstGeom prst="rect">
            <a:avLst/>
          </a:prstGeom>
          <a:ln w="12700">
            <a:miter lim="400000"/>
          </a:ln>
        </p:spPr>
      </p:pic>
      <p:sp>
        <p:nvSpPr>
          <p:cNvPr id="197" name="Shape 197"/>
          <p:cNvSpPr/>
          <p:nvPr/>
        </p:nvSpPr>
        <p:spPr>
          <a:xfrm>
            <a:off x="1362075" y="3776662"/>
            <a:ext cx="1866693" cy="23927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sz="1100">
                <a:solidFill>
                  <a:srgbClr val="FFFFFF"/>
                </a:solidFill>
                <a:latin typeface="Arial"/>
                <a:ea typeface="Arial"/>
                <a:cs typeface="Arial"/>
                <a:sym typeface="Arial"/>
              </a:defRPr>
            </a:pPr>
            <a:r>
              <a:t>Image source: </a:t>
            </a:r>
            <a:r>
              <a:rPr u="sng">
                <a:solidFill>
                  <a:srgbClr val="0000FF"/>
                </a:solidFill>
                <a:uFill>
                  <a:solidFill>
                    <a:srgbClr val="0000FF"/>
                  </a:solidFill>
                </a:uFill>
                <a:hlinkClick r:id="rId4" invalidUrl="" action="" tgtFrame="" tooltip="" history="1" highlightClick="0" endSnd="0"/>
              </a:rPr>
              <a:t>Carey Evans</a:t>
            </a:r>
            <a:r>
              <a:t> </a:t>
            </a:r>
          </a:p>
        </p:txBody>
      </p:sp>
      <p:sp>
        <p:nvSpPr>
          <p:cNvPr id="198" name="Shape 198"/>
          <p:cNvSpPr/>
          <p:nvPr>
            <p:ph type="body" sz="quarter" idx="4294967295"/>
          </p:nvPr>
        </p:nvSpPr>
        <p:spPr>
          <a:xfrm>
            <a:off x="522287" y="4395787"/>
            <a:ext cx="4384676" cy="1320801"/>
          </a:xfrm>
          <a:prstGeom prst="rect">
            <a:avLst/>
          </a:prstGeom>
        </p:spPr>
        <p:txBody>
          <a:bodyPr lIns="0" tIns="0" rIns="0" bIns="0">
            <a:normAutofit fontScale="100000" lnSpcReduction="0"/>
          </a:bodyPr>
          <a:lstStyle/>
          <a:p>
            <a:pPr>
              <a:spcBef>
                <a:spcPts val="500"/>
              </a:spcBef>
              <a:buChar char="•"/>
              <a:defRPr sz="2400">
                <a:latin typeface="Arial"/>
                <a:ea typeface="Arial"/>
                <a:cs typeface="Arial"/>
                <a:sym typeface="Arial"/>
              </a:defRPr>
            </a:pPr>
            <a:r>
              <a:t>320 routes</a:t>
            </a:r>
          </a:p>
          <a:p>
            <a:pPr>
              <a:spcBef>
                <a:spcPts val="500"/>
              </a:spcBef>
              <a:buChar char="•"/>
              <a:defRPr sz="2400">
                <a:latin typeface="Arial"/>
                <a:ea typeface="Arial"/>
                <a:cs typeface="Arial"/>
                <a:sym typeface="Arial"/>
              </a:defRPr>
            </a:pPr>
            <a:r>
              <a:t>25,000 streets</a:t>
            </a:r>
          </a:p>
          <a:p>
            <a:pPr>
              <a:spcBef>
                <a:spcPts val="500"/>
              </a:spcBef>
              <a:buChar char="•"/>
              <a:defRPr sz="2400">
                <a:latin typeface="Arial"/>
                <a:ea typeface="Arial"/>
                <a:cs typeface="Arial"/>
                <a:sym typeface="Arial"/>
              </a:defRPr>
            </a:pPr>
            <a:r>
              <a:t>20,000 landmarks</a:t>
            </a:r>
          </a:p>
        </p:txBody>
      </p:sp>
      <p:sp>
        <p:nvSpPr>
          <p:cNvPr id="199" name="Shape 199"/>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200" name="Shape 200"/>
          <p:cNvSpPr/>
          <p:nvPr/>
        </p:nvSpPr>
        <p:spPr>
          <a:xfrm>
            <a:off x="522287" y="6284912"/>
            <a:ext cx="8099426" cy="1"/>
          </a:xfrm>
          <a:prstGeom prst="line">
            <a:avLst/>
          </a:prstGeom>
          <a:ln w="12700">
            <a:solidFill>
              <a:srgbClr val="0092CF"/>
            </a:solidFill>
          </a:ln>
        </p:spPr>
        <p:txBody>
          <a:bodyPr lIns="45719" rIns="45719"/>
          <a:lstStyle/>
          <a:p>
            <a:pPr/>
          </a:p>
        </p:txBody>
      </p:sp>
      <p:pic>
        <p:nvPicPr>
          <p:cNvPr id="201" name="brain.png" descr="brain.png"/>
          <p:cNvPicPr>
            <a:picLocks noChangeAspect="1"/>
          </p:cNvPicPr>
          <p:nvPr/>
        </p:nvPicPr>
        <p:blipFill>
          <a:blip r:embed="rId5">
            <a:extLst/>
          </a:blip>
          <a:stretch>
            <a:fillRect/>
          </a:stretch>
        </p:blipFill>
        <p:spPr>
          <a:xfrm>
            <a:off x="3962400" y="1681162"/>
            <a:ext cx="4602163" cy="4229101"/>
          </a:xfrm>
          <a:prstGeom prst="rect">
            <a:avLst/>
          </a:prstGeom>
          <a:ln w="12700">
            <a:miter lim="400000"/>
          </a:ln>
        </p:spPr>
      </p:pic>
      <p:grpSp>
        <p:nvGrpSpPr>
          <p:cNvPr id="204" name="Group 204"/>
          <p:cNvGrpSpPr/>
          <p:nvPr/>
        </p:nvGrpSpPr>
        <p:grpSpPr>
          <a:xfrm>
            <a:off x="5562600" y="3765549"/>
            <a:ext cx="2879725" cy="1260477"/>
            <a:chOff x="0" y="0"/>
            <a:chExt cx="2879725" cy="1260475"/>
          </a:xfrm>
        </p:grpSpPr>
        <p:sp>
          <p:nvSpPr>
            <p:cNvPr id="202" name="Shape 202"/>
            <p:cNvSpPr/>
            <p:nvPr/>
          </p:nvSpPr>
          <p:spPr>
            <a:xfrm>
              <a:off x="0" y="-1"/>
              <a:ext cx="2879725" cy="1260477"/>
            </a:xfrm>
            <a:prstGeom prst="ellipse">
              <a:avLst/>
            </a:prstGeom>
            <a:solidFill>
              <a:srgbClr val="E7E200">
                <a:alpha val="90194"/>
              </a:srgbClr>
            </a:solidFill>
            <a:ln w="12700" cap="flat">
              <a:noFill/>
              <a:miter lim="400000"/>
            </a:ln>
            <a:effectLst/>
          </p:spPr>
          <p:txBody>
            <a:bodyPr wrap="square" lIns="45719" tIns="45719" rIns="45719" bIns="45719" numCol="1" anchor="ctr">
              <a:noAutofit/>
            </a:bodyPr>
            <a:lstStyle/>
            <a:p>
              <a:pPr algn="ctr">
                <a:defRPr b="1" sz="1800">
                  <a:latin typeface="Arial"/>
                  <a:ea typeface="Arial"/>
                  <a:cs typeface="Arial"/>
                  <a:sym typeface="Arial"/>
                </a:defRPr>
              </a:pPr>
            </a:p>
          </p:txBody>
        </p:sp>
        <p:sp>
          <p:nvSpPr>
            <p:cNvPr id="203" name="Shape 203"/>
            <p:cNvSpPr/>
            <p:nvPr/>
          </p:nvSpPr>
          <p:spPr>
            <a:xfrm>
              <a:off x="421693" y="500626"/>
              <a:ext cx="2036339" cy="2592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800">
                  <a:latin typeface="Arial"/>
                  <a:ea typeface="Arial"/>
                  <a:cs typeface="Arial"/>
                  <a:sym typeface="Arial"/>
                </a:defRPr>
              </a:lvl1pPr>
            </a:lstStyle>
            <a:p>
              <a:pPr/>
              <a:r>
                <a:t>Hippocampus</a:t>
              </a:r>
            </a:p>
          </p:txBody>
        </p:sp>
      </p:gr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label.png" descr="label.png"/>
          <p:cNvPicPr>
            <a:picLocks noChangeAspect="1"/>
          </p:cNvPicPr>
          <p:nvPr/>
        </p:nvPicPr>
        <p:blipFill>
          <a:blip r:embed="rId3">
            <a:extLst/>
          </a:blip>
          <a:stretch>
            <a:fillRect/>
          </a:stretch>
        </p:blipFill>
        <p:spPr>
          <a:xfrm rot="21010734">
            <a:off x="-98425" y="1338262"/>
            <a:ext cx="4173538" cy="4198938"/>
          </a:xfrm>
          <a:prstGeom prst="rect">
            <a:avLst/>
          </a:prstGeom>
          <a:ln w="12700">
            <a:miter lim="400000"/>
          </a:ln>
        </p:spPr>
      </p:pic>
      <p:sp>
        <p:nvSpPr>
          <p:cNvPr id="209" name="Shape 209"/>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10" name="Shape 210"/>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Praise</a:t>
            </a:r>
          </a:p>
        </p:txBody>
      </p:sp>
      <p:sp>
        <p:nvSpPr>
          <p:cNvPr id="211" name="Shape 211"/>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212" name="Shape 212"/>
          <p:cNvSpPr/>
          <p:nvPr/>
        </p:nvSpPr>
        <p:spPr>
          <a:xfrm>
            <a:off x="522287" y="6284912"/>
            <a:ext cx="8099426" cy="1"/>
          </a:xfrm>
          <a:prstGeom prst="line">
            <a:avLst/>
          </a:prstGeom>
          <a:ln w="12700">
            <a:solidFill>
              <a:srgbClr val="0092CF"/>
            </a:solidFill>
          </a:ln>
        </p:spPr>
        <p:txBody>
          <a:bodyPr lIns="45719" rIns="45719"/>
          <a:lstStyle/>
          <a:p>
            <a:pPr/>
          </a:p>
        </p:txBody>
      </p:sp>
      <p:sp>
        <p:nvSpPr>
          <p:cNvPr id="213" name="Shape 213"/>
          <p:cNvSpPr/>
          <p:nvPr/>
        </p:nvSpPr>
        <p:spPr>
          <a:xfrm rot="2109254">
            <a:off x="1070615" y="3249649"/>
            <a:ext cx="2576772" cy="769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4800">
                <a:latin typeface="Arial"/>
                <a:ea typeface="Arial"/>
                <a:cs typeface="Arial"/>
                <a:sym typeface="Arial"/>
              </a:defRPr>
            </a:lvl1pPr>
          </a:lstStyle>
          <a:p>
            <a:pPr/>
            <a:r>
              <a:t>CLEVER</a:t>
            </a:r>
          </a:p>
        </p:txBody>
      </p:sp>
      <p:sp>
        <p:nvSpPr>
          <p:cNvPr id="214" name="Shape 214"/>
          <p:cNvSpPr/>
          <p:nvPr/>
        </p:nvSpPr>
        <p:spPr>
          <a:xfrm rot="16200000">
            <a:off x="902494" y="2218530"/>
            <a:ext cx="2951163" cy="3013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04" y="16615"/>
                </a:moveTo>
                <a:cubicBezTo>
                  <a:pt x="20741" y="13049"/>
                  <a:pt x="20555" y="7841"/>
                  <a:pt x="17371" y="4496"/>
                </a:cubicBezTo>
                <a:cubicBezTo>
                  <a:pt x="14069" y="1028"/>
                  <a:pt x="8656" y="719"/>
                  <a:pt x="4984" y="3789"/>
                </a:cubicBezTo>
                <a:lnTo>
                  <a:pt x="17804" y="16615"/>
                </a:lnTo>
                <a:close/>
                <a:moveTo>
                  <a:pt x="3796" y="4985"/>
                </a:moveTo>
                <a:cubicBezTo>
                  <a:pt x="859" y="8551"/>
                  <a:pt x="1045" y="13759"/>
                  <a:pt x="4229" y="17104"/>
                </a:cubicBezTo>
                <a:cubicBezTo>
                  <a:pt x="7531" y="20572"/>
                  <a:pt x="12944" y="20881"/>
                  <a:pt x="16616" y="17811"/>
                </a:cubicBezTo>
                <a:lnTo>
                  <a:pt x="3796" y="4985"/>
                </a:lnTo>
                <a:close/>
              </a:path>
            </a:pathLst>
          </a:custGeom>
          <a:solidFill>
            <a:srgbClr val="FF0000">
              <a:alpha val="79998"/>
            </a:srgbClr>
          </a:solidFill>
          <a:ln w="12700">
            <a:miter lim="400000"/>
          </a:ln>
        </p:spPr>
        <p:txBody>
          <a:bodyPr lIns="45719" rIns="45719" anchor="ctr"/>
          <a:lstStyle/>
          <a:p>
            <a:pPr/>
          </a:p>
        </p:txBody>
      </p:sp>
      <p:grpSp>
        <p:nvGrpSpPr>
          <p:cNvPr id="219" name="Group 219"/>
          <p:cNvGrpSpPr/>
          <p:nvPr/>
        </p:nvGrpSpPr>
        <p:grpSpPr>
          <a:xfrm>
            <a:off x="4416425" y="1879600"/>
            <a:ext cx="4205288" cy="3844925"/>
            <a:chOff x="0" y="0"/>
            <a:chExt cx="4205287" cy="3844925"/>
          </a:xfrm>
        </p:grpSpPr>
        <p:pic>
          <p:nvPicPr>
            <p:cNvPr id="215" name="note.png" descr="note.png"/>
            <p:cNvPicPr>
              <a:picLocks noChangeAspect="1"/>
            </p:cNvPicPr>
            <p:nvPr/>
          </p:nvPicPr>
          <p:blipFill>
            <a:blip r:embed="rId4">
              <a:extLst/>
            </a:blip>
            <a:stretch>
              <a:fillRect/>
            </a:stretch>
          </p:blipFill>
          <p:spPr>
            <a:xfrm>
              <a:off x="0" y="0"/>
              <a:ext cx="4205288" cy="3844925"/>
            </a:xfrm>
            <a:prstGeom prst="rect">
              <a:avLst/>
            </a:prstGeom>
            <a:ln w="12700" cap="flat">
              <a:noFill/>
              <a:miter lim="400000"/>
            </a:ln>
            <a:effectLst/>
          </p:spPr>
        </p:pic>
        <p:sp>
          <p:nvSpPr>
            <p:cNvPr id="216" name="Shape 216"/>
            <p:cNvSpPr/>
            <p:nvPr/>
          </p:nvSpPr>
          <p:spPr>
            <a:xfrm rot="554218">
              <a:off x="516518" y="1579609"/>
              <a:ext cx="3087688" cy="8246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457200" indent="-457200">
                <a:buSzPct val="100000"/>
                <a:buFont typeface="Wingdings"/>
                <a:buChar char="❑"/>
                <a:defRPr sz="1800">
                  <a:latin typeface="Bradley Hand ITC"/>
                  <a:ea typeface="Bradley Hand ITC"/>
                  <a:cs typeface="Bradley Hand ITC"/>
                  <a:sym typeface="Bradley Hand ITC"/>
                </a:defRPr>
              </a:pPr>
              <a:r>
                <a:t>Effort over </a:t>
              </a:r>
            </a:p>
            <a:p>
              <a:pPr marL="457200" indent="-457200">
                <a:defRPr sz="1800">
                  <a:latin typeface="Bradley Hand ITC"/>
                  <a:ea typeface="Bradley Hand ITC"/>
                  <a:cs typeface="Bradley Hand ITC"/>
                  <a:sym typeface="Bradley Hand ITC"/>
                </a:defRPr>
              </a:pPr>
              <a:r>
                <a:t>     natural ability</a:t>
              </a:r>
            </a:p>
          </p:txBody>
        </p:sp>
        <p:sp>
          <p:nvSpPr>
            <p:cNvPr id="217" name="Shape 217"/>
            <p:cNvSpPr/>
            <p:nvPr/>
          </p:nvSpPr>
          <p:spPr>
            <a:xfrm rot="554218">
              <a:off x="370341" y="2471774"/>
              <a:ext cx="3087688" cy="8246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457200" indent="-457200">
                <a:buSzPct val="100000"/>
                <a:buFont typeface="Wingdings"/>
                <a:buChar char="❑"/>
                <a:defRPr sz="1800">
                  <a:latin typeface="Bradley Hand ITC"/>
                  <a:ea typeface="Bradley Hand ITC"/>
                  <a:cs typeface="Bradley Hand ITC"/>
                  <a:sym typeface="Bradley Hand ITC"/>
                </a:defRPr>
              </a:pPr>
              <a:r>
                <a:t>Process over </a:t>
              </a:r>
            </a:p>
            <a:p>
              <a:pPr marL="457200" indent="-457200">
                <a:defRPr sz="1800">
                  <a:latin typeface="Bradley Hand ITC"/>
                  <a:ea typeface="Bradley Hand ITC"/>
                  <a:cs typeface="Bradley Hand ITC"/>
                  <a:sym typeface="Bradley Hand ITC"/>
                </a:defRPr>
              </a:pPr>
              <a:r>
                <a:t>     outcome</a:t>
              </a:r>
            </a:p>
          </p:txBody>
        </p:sp>
        <p:sp>
          <p:nvSpPr>
            <p:cNvPr id="218" name="Shape 218"/>
            <p:cNvSpPr/>
            <p:nvPr/>
          </p:nvSpPr>
          <p:spPr>
            <a:xfrm rot="554218">
              <a:off x="628941" y="848153"/>
              <a:ext cx="1621760" cy="4563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1800" u="sng">
                  <a:latin typeface="Bradley Hand ITC"/>
                  <a:ea typeface="Bradley Hand ITC"/>
                  <a:cs typeface="Bradley Hand ITC"/>
                  <a:sym typeface="Bradley Hand ITC"/>
                </a:defRPr>
              </a:lvl1pPr>
            </a:lstStyle>
            <a:p>
              <a:pPr/>
              <a:r>
                <a:t>Purposeful praise:</a:t>
              </a:r>
            </a:p>
          </p:txBody>
        </p:sp>
      </p:grpSp>
      <p:pic>
        <p:nvPicPr>
          <p:cNvPr id="220" name="Coopers_Lane_logo_Vectorized.pdf">
            <a:hlinkClick r:id="rId5" invalidUrl="" action="" tgtFrame="" tooltip="" history="1" highlightClick="0" endSnd="0"/>
          </p:cNvPr>
          <p:cNvPicPr>
            <a:picLocks noChangeAspect="1"/>
          </p:cNvPicPr>
          <p:nvPr/>
        </p:nvPicPr>
        <p:blipFill>
          <a:blip r:embed="rId6">
            <a:extLst/>
          </a:blip>
          <a:stretch>
            <a:fillRect/>
          </a:stretch>
        </p:blipFill>
        <p:spPr>
          <a:xfrm>
            <a:off x="4164945" y="5642948"/>
            <a:ext cx="526773" cy="518444"/>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9"/>
                                        </p:tgtEl>
                                        <p:attrNameLst>
                                          <p:attrName>style.visibility</p:attrName>
                                        </p:attrNameLst>
                                      </p:cBhvr>
                                      <p:to>
                                        <p:strVal val="visible"/>
                                      </p:to>
                                    </p:set>
                                    <p:animEffect filter="dissolve" transition="in">
                                      <p:cBhvr>
                                        <p:cTn id="7"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25" name="Shape 225"/>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Praise</a:t>
            </a:r>
          </a:p>
        </p:txBody>
      </p:sp>
      <p:sp>
        <p:nvSpPr>
          <p:cNvPr id="226" name="Shape 226"/>
          <p:cNvSpPr/>
          <p:nvPr/>
        </p:nvSpPr>
        <p:spPr>
          <a:xfrm>
            <a:off x="522287" y="6408433"/>
            <a:ext cx="2105026" cy="13554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000">
                <a:solidFill>
                  <a:srgbClr val="0092CF"/>
                </a:solidFill>
                <a:latin typeface="Arial"/>
                <a:ea typeface="Arial"/>
                <a:cs typeface="Arial"/>
                <a:sym typeface="Arial"/>
              </a:defRPr>
            </a:lvl1pPr>
          </a:lstStyle>
          <a:p>
            <a:pPr/>
            <a:r>
              <a:t>© The Key CPD Toolkit  |  InnerDrive</a:t>
            </a:r>
          </a:p>
        </p:txBody>
      </p:sp>
      <p:sp>
        <p:nvSpPr>
          <p:cNvPr id="227" name="Shape 227"/>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228" name="Shape 228"/>
          <p:cNvSpPr/>
          <p:nvPr/>
        </p:nvSpPr>
        <p:spPr>
          <a:xfrm>
            <a:off x="522287" y="6284912"/>
            <a:ext cx="8099426" cy="1"/>
          </a:xfrm>
          <a:prstGeom prst="line">
            <a:avLst/>
          </a:prstGeom>
          <a:ln w="12700">
            <a:solidFill>
              <a:srgbClr val="0092CF"/>
            </a:solidFill>
          </a:ln>
        </p:spPr>
        <p:txBody>
          <a:bodyPr lIns="45719" rIns="45719"/>
          <a:lstStyle/>
          <a:p>
            <a:pPr/>
          </a:p>
        </p:txBody>
      </p:sp>
      <p:pic>
        <p:nvPicPr>
          <p:cNvPr id="229" name="image.png"/>
          <p:cNvPicPr>
            <a:picLocks noChangeAspect="1"/>
          </p:cNvPicPr>
          <p:nvPr/>
        </p:nvPicPr>
        <p:blipFill>
          <a:blip r:embed="rId3">
            <a:extLst/>
          </a:blip>
          <a:stretch>
            <a:fillRect/>
          </a:stretch>
        </p:blipFill>
        <p:spPr>
          <a:xfrm>
            <a:off x="0" y="0"/>
            <a:ext cx="9137650" cy="6858000"/>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pic>
        <p:nvPicPr>
          <p:cNvPr id="234" name="discussion-icon-powerpoint.png" descr="discussion-icon-powerpoint.png"/>
          <p:cNvPicPr>
            <a:picLocks noChangeAspect="1"/>
          </p:cNvPicPr>
          <p:nvPr/>
        </p:nvPicPr>
        <p:blipFill>
          <a:blip r:embed="rId3">
            <a:extLst/>
          </a:blip>
          <a:stretch>
            <a:fillRect/>
          </a:stretch>
        </p:blipFill>
        <p:spPr>
          <a:xfrm>
            <a:off x="7932737" y="176212"/>
            <a:ext cx="1211263" cy="1084263"/>
          </a:xfrm>
          <a:prstGeom prst="rect">
            <a:avLst/>
          </a:prstGeom>
          <a:ln w="12700">
            <a:miter lim="400000"/>
          </a:ln>
        </p:spPr>
      </p:pic>
      <p:sp>
        <p:nvSpPr>
          <p:cNvPr id="235" name="Shape 235"/>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The Pygmalion effect</a:t>
            </a:r>
          </a:p>
        </p:txBody>
      </p:sp>
      <p:sp>
        <p:nvSpPr>
          <p:cNvPr id="236" name="Shape 236"/>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237" name="Shape 237"/>
          <p:cNvSpPr/>
          <p:nvPr/>
        </p:nvSpPr>
        <p:spPr>
          <a:xfrm>
            <a:off x="522287" y="6284912"/>
            <a:ext cx="8042276" cy="1"/>
          </a:xfrm>
          <a:prstGeom prst="line">
            <a:avLst/>
          </a:prstGeom>
          <a:ln w="12700">
            <a:solidFill>
              <a:srgbClr val="0092CF"/>
            </a:solidFill>
          </a:ln>
        </p:spPr>
        <p:txBody>
          <a:bodyPr lIns="45719" rIns="45719"/>
          <a:lstStyle/>
          <a:p>
            <a:pPr/>
          </a:p>
        </p:txBody>
      </p:sp>
      <p:pic>
        <p:nvPicPr>
          <p:cNvPr id="238" name="image.png"/>
          <p:cNvPicPr>
            <a:picLocks noChangeAspect="1"/>
          </p:cNvPicPr>
          <p:nvPr/>
        </p:nvPicPr>
        <p:blipFill>
          <a:blip r:embed="rId4">
            <a:extLst/>
          </a:blip>
          <a:stretch>
            <a:fillRect/>
          </a:stretch>
        </p:blipFill>
        <p:spPr>
          <a:xfrm>
            <a:off x="0" y="112712"/>
            <a:ext cx="9144000" cy="6037263"/>
          </a:xfrm>
          <a:prstGeom prst="rect">
            <a:avLst/>
          </a:prstGeom>
          <a:ln w="12700">
            <a:miter lim="400000"/>
          </a:ln>
        </p:spPr>
      </p:pic>
      <p:sp>
        <p:nvSpPr>
          <p:cNvPr id="239" name="Shape 239"/>
          <p:cNvSpPr/>
          <p:nvPr/>
        </p:nvSpPr>
        <p:spPr>
          <a:xfrm>
            <a:off x="4302125" y="1260475"/>
            <a:ext cx="4841875" cy="4889500"/>
          </a:xfrm>
          <a:prstGeom prst="roundRect">
            <a:avLst>
              <a:gd name="adj" fmla="val 16667"/>
            </a:avLst>
          </a:prstGeom>
          <a:gradFill>
            <a:gsLst>
              <a:gs pos="0">
                <a:srgbClr val="3F80CD"/>
              </a:gs>
              <a:gs pos="100000">
                <a:srgbClr val="9BC1FF"/>
              </a:gs>
            </a:gsLst>
            <a:lin ang="16200000"/>
          </a:gradFill>
          <a:ln>
            <a:solidFill>
              <a:srgbClr val="4A7EBB"/>
            </a:solidFill>
          </a:ln>
          <a:effectLst>
            <a:outerShdw sx="100000" sy="100000" kx="0" ky="0" algn="b" rotWithShape="0" blurRad="38100" dist="23000" dir="5400000">
              <a:srgbClr val="808080">
                <a:alpha val="34999"/>
              </a:srgbClr>
            </a:outerShdw>
          </a:effectLst>
        </p:spPr>
        <p:txBody>
          <a:bodyPr lIns="45719" rIns="45719" anchor="ctr"/>
          <a:lstStyle/>
          <a:p>
            <a:pPr algn="ctr">
              <a:defRPr sz="1800">
                <a:solidFill>
                  <a:srgbClr val="FFFFFF"/>
                </a:solidFill>
              </a:defRPr>
            </a:pP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pic>
        <p:nvPicPr>
          <p:cNvPr id="244" name="discussion-icon-powerpoint.png" descr="discussion-icon-powerpoint.png"/>
          <p:cNvPicPr>
            <a:picLocks noChangeAspect="1"/>
          </p:cNvPicPr>
          <p:nvPr/>
        </p:nvPicPr>
        <p:blipFill>
          <a:blip r:embed="rId3">
            <a:extLst/>
          </a:blip>
          <a:stretch>
            <a:fillRect/>
          </a:stretch>
        </p:blipFill>
        <p:spPr>
          <a:xfrm>
            <a:off x="7932737" y="176212"/>
            <a:ext cx="1211263" cy="1084263"/>
          </a:xfrm>
          <a:prstGeom prst="rect">
            <a:avLst/>
          </a:prstGeom>
          <a:ln w="12700">
            <a:miter lim="400000"/>
          </a:ln>
        </p:spPr>
      </p:pic>
      <p:sp>
        <p:nvSpPr>
          <p:cNvPr id="245" name="Shape 245"/>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The Pygmalion effect</a:t>
            </a:r>
          </a:p>
        </p:txBody>
      </p:sp>
      <p:sp>
        <p:nvSpPr>
          <p:cNvPr id="246" name="Shape 246"/>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247" name="Shape 247"/>
          <p:cNvSpPr/>
          <p:nvPr/>
        </p:nvSpPr>
        <p:spPr>
          <a:xfrm>
            <a:off x="522287" y="6284912"/>
            <a:ext cx="8042276" cy="1"/>
          </a:xfrm>
          <a:prstGeom prst="line">
            <a:avLst/>
          </a:prstGeom>
          <a:ln w="12700">
            <a:solidFill>
              <a:srgbClr val="0092CF"/>
            </a:solidFill>
          </a:ln>
        </p:spPr>
        <p:txBody>
          <a:bodyPr lIns="45719" rIns="45719"/>
          <a:lstStyle/>
          <a:p>
            <a:pPr/>
          </a:p>
        </p:txBody>
      </p:sp>
      <p:pic>
        <p:nvPicPr>
          <p:cNvPr id="248" name="image.png"/>
          <p:cNvPicPr>
            <a:picLocks noChangeAspect="1"/>
          </p:cNvPicPr>
          <p:nvPr/>
        </p:nvPicPr>
        <p:blipFill>
          <a:blip r:embed="rId4">
            <a:extLst/>
          </a:blip>
          <a:stretch>
            <a:fillRect/>
          </a:stretch>
        </p:blipFill>
        <p:spPr>
          <a:xfrm>
            <a:off x="0" y="112712"/>
            <a:ext cx="9144000" cy="6037263"/>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53" name="Shape 253"/>
          <p:cNvSpPr/>
          <p:nvPr>
            <p:ph type="sldNum" sz="quarter" idx="4294967295"/>
          </p:nvPr>
        </p:nvSpPr>
        <p:spPr>
          <a:xfrm>
            <a:off x="8410599" y="6390177"/>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254" name="discussion-icon-powerpoint.png" descr="discussion-icon-powerpoint.png"/>
          <p:cNvPicPr>
            <a:picLocks noChangeAspect="1"/>
          </p:cNvPicPr>
          <p:nvPr/>
        </p:nvPicPr>
        <p:blipFill>
          <a:blip r:embed="rId3">
            <a:extLst/>
          </a:blip>
          <a:stretch>
            <a:fillRect/>
          </a:stretch>
        </p:blipFill>
        <p:spPr>
          <a:xfrm>
            <a:off x="7932737" y="176212"/>
            <a:ext cx="1211263" cy="1084263"/>
          </a:xfrm>
          <a:prstGeom prst="rect">
            <a:avLst/>
          </a:prstGeom>
          <a:ln w="12700">
            <a:miter lim="400000"/>
          </a:ln>
        </p:spPr>
      </p:pic>
      <p:sp>
        <p:nvSpPr>
          <p:cNvPr id="255" name="Shape 255"/>
          <p:cNvSpPr/>
          <p:nvPr/>
        </p:nvSpPr>
        <p:spPr>
          <a:xfrm>
            <a:off x="522287" y="6284912"/>
            <a:ext cx="8042276" cy="1"/>
          </a:xfrm>
          <a:prstGeom prst="line">
            <a:avLst/>
          </a:prstGeom>
          <a:ln w="12700">
            <a:solidFill>
              <a:srgbClr val="0092CF"/>
            </a:solidFill>
          </a:ln>
        </p:spPr>
        <p:txBody>
          <a:bodyPr lIns="45719" rIns="45719"/>
          <a:lstStyle/>
          <a:p>
            <a:pPr/>
          </a:p>
        </p:txBody>
      </p:sp>
      <p:sp>
        <p:nvSpPr>
          <p:cNvPr id="256" name="Shape 256"/>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The Pygmalion effect</a:t>
            </a:r>
          </a:p>
        </p:txBody>
      </p:sp>
      <p:pic>
        <p:nvPicPr>
          <p:cNvPr id="257" name="image.png"/>
          <p:cNvPicPr>
            <a:picLocks noChangeAspect="1"/>
          </p:cNvPicPr>
          <p:nvPr/>
        </p:nvPicPr>
        <p:blipFill>
          <a:blip r:embed="rId4">
            <a:extLst/>
          </a:blip>
          <a:stretch>
            <a:fillRect/>
          </a:stretch>
        </p:blipFill>
        <p:spPr>
          <a:xfrm>
            <a:off x="0" y="3175"/>
            <a:ext cx="9144000" cy="5986463"/>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62" name="Shape 262"/>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Part 2</a:t>
            </a:r>
          </a:p>
        </p:txBody>
      </p:sp>
      <p:sp>
        <p:nvSpPr>
          <p:cNvPr id="263" name="Shape 263"/>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264" name="pasted-image.pdf"/>
          <p:cNvPicPr>
            <a:picLocks noChangeAspect="1"/>
          </p:cNvPicPr>
          <p:nvPr/>
        </p:nvPicPr>
        <p:blipFill>
          <a:blip r:embed="rId3">
            <a:extLst/>
          </a:blip>
          <a:stretch>
            <a:fillRect/>
          </a:stretch>
        </p:blipFill>
        <p:spPr>
          <a:xfrm>
            <a:off x="527050" y="1803400"/>
            <a:ext cx="3873500" cy="3251200"/>
          </a:xfrm>
          <a:prstGeom prst="rect">
            <a:avLst/>
          </a:prstGeom>
          <a:ln w="12700">
            <a:miter lim="400000"/>
          </a:ln>
        </p:spPr>
      </p:pic>
      <p:pic>
        <p:nvPicPr>
          <p:cNvPr id="265" name="pasted-image.pdf"/>
          <p:cNvPicPr>
            <a:picLocks noChangeAspect="1"/>
          </p:cNvPicPr>
          <p:nvPr/>
        </p:nvPicPr>
        <p:blipFill>
          <a:blip r:embed="rId4">
            <a:extLst/>
          </a:blip>
          <a:stretch>
            <a:fillRect/>
          </a:stretch>
        </p:blipFill>
        <p:spPr>
          <a:xfrm>
            <a:off x="4375150" y="1892300"/>
            <a:ext cx="4330700" cy="3251200"/>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7" name="Shape 27"/>
          <p:cNvSpPr/>
          <p:nvPr/>
        </p:nvSpPr>
        <p:spPr>
          <a:xfrm>
            <a:off x="522287" y="347997"/>
            <a:ext cx="8099426"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Session objectives</a:t>
            </a:r>
          </a:p>
        </p:txBody>
      </p:sp>
      <p:sp>
        <p:nvSpPr>
          <p:cNvPr id="28" name="Shape 28"/>
          <p:cNvSpPr/>
          <p:nvPr>
            <p:ph type="body" idx="4294967295"/>
          </p:nvPr>
        </p:nvSpPr>
        <p:spPr>
          <a:xfrm>
            <a:off x="522287" y="1908175"/>
            <a:ext cx="8229601" cy="4652963"/>
          </a:xfrm>
          <a:prstGeom prst="rect">
            <a:avLst/>
          </a:prstGeom>
        </p:spPr>
        <p:txBody>
          <a:bodyPr>
            <a:normAutofit fontScale="100000" lnSpcReduction="0"/>
          </a:bodyPr>
          <a:lstStyle/>
          <a:p>
            <a:pPr marL="514350" indent="-514350">
              <a:spcBef>
                <a:spcPts val="500"/>
              </a:spcBef>
              <a:buFontTx/>
              <a:buAutoNum type="arabicPeriod" startAt="1"/>
              <a:defRPr sz="2400">
                <a:latin typeface="Arial"/>
                <a:ea typeface="Arial"/>
                <a:cs typeface="Arial"/>
                <a:sym typeface="Arial"/>
              </a:defRPr>
            </a:pPr>
            <a:r>
              <a:t>Introduce the concept of ‘growth mindset’</a:t>
            </a:r>
          </a:p>
          <a:p>
            <a:pPr marL="514350" indent="-514350">
              <a:buFontTx/>
              <a:buAutoNum type="arabicPeriod" startAt="1"/>
              <a:defRPr sz="2400">
                <a:latin typeface="Arial"/>
                <a:ea typeface="Arial"/>
                <a:cs typeface="Arial"/>
                <a:sym typeface="Arial"/>
              </a:defRPr>
            </a:pPr>
          </a:p>
          <a:p>
            <a:pPr marL="514350" indent="-514350">
              <a:spcBef>
                <a:spcPts val="500"/>
              </a:spcBef>
              <a:buFontTx/>
              <a:buAutoNum type="arabicPeriod" startAt="2"/>
              <a:defRPr sz="2400">
                <a:latin typeface="Arial"/>
                <a:ea typeface="Arial"/>
                <a:cs typeface="Arial"/>
                <a:sym typeface="Arial"/>
              </a:defRPr>
            </a:pPr>
            <a:r>
              <a:t>Dispel any myths around growth mindset</a:t>
            </a:r>
          </a:p>
          <a:p>
            <a:pPr marL="514350" indent="-514350">
              <a:buFontTx/>
              <a:buAutoNum type="arabicPeriod" startAt="2"/>
              <a:defRPr sz="2400">
                <a:latin typeface="Arial"/>
                <a:ea typeface="Arial"/>
                <a:cs typeface="Arial"/>
                <a:sym typeface="Arial"/>
              </a:defRPr>
            </a:pPr>
          </a:p>
          <a:p>
            <a:pPr marL="514350" indent="-514350">
              <a:spcBef>
                <a:spcPts val="500"/>
              </a:spcBef>
              <a:buFontTx/>
              <a:buAutoNum type="arabicPeriod" startAt="3"/>
              <a:defRPr sz="2400">
                <a:latin typeface="Arial"/>
                <a:ea typeface="Arial"/>
                <a:cs typeface="Arial"/>
                <a:sym typeface="Arial"/>
              </a:defRPr>
            </a:pPr>
            <a:r>
              <a:t>Explore the benefits of growth mindset</a:t>
            </a:r>
          </a:p>
          <a:p>
            <a:pPr marL="514350" indent="-514350">
              <a:buFontTx/>
              <a:buAutoNum type="arabicPeriod" startAt="3"/>
              <a:defRPr sz="2400">
                <a:latin typeface="Arial"/>
                <a:ea typeface="Arial"/>
                <a:cs typeface="Arial"/>
                <a:sym typeface="Arial"/>
              </a:defRPr>
            </a:pPr>
          </a:p>
          <a:p>
            <a:pPr marL="514350" indent="-514350">
              <a:spcBef>
                <a:spcPts val="500"/>
              </a:spcBef>
              <a:buFontTx/>
              <a:buAutoNum type="arabicPeriod" startAt="4"/>
              <a:defRPr sz="2400">
                <a:latin typeface="Arial"/>
                <a:ea typeface="Arial"/>
                <a:cs typeface="Arial"/>
                <a:sym typeface="Arial"/>
              </a:defRPr>
            </a:pPr>
            <a:r>
              <a:t>Explore the role of effort</a:t>
            </a:r>
          </a:p>
        </p:txBody>
      </p:sp>
      <p:sp>
        <p:nvSpPr>
          <p:cNvPr id="29" name="Shape 29"/>
          <p:cNvSpPr/>
          <p:nvPr>
            <p:ph type="sldNum" sz="quarter" idx="4294967295"/>
          </p:nvPr>
        </p:nvSpPr>
        <p:spPr>
          <a:xfrm>
            <a:off x="8494712" y="6408433"/>
            <a:ext cx="127001"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30" name="Shape 30"/>
          <p:cNvSpPr/>
          <p:nvPr/>
        </p:nvSpPr>
        <p:spPr>
          <a:xfrm>
            <a:off x="522287" y="6284912"/>
            <a:ext cx="8042276" cy="1"/>
          </a:xfrm>
          <a:prstGeom prst="line">
            <a:avLst/>
          </a:prstGeom>
          <a:ln w="12700">
            <a:solidFill>
              <a:srgbClr val="0092CF"/>
            </a:solidFill>
          </a:ln>
        </p:spPr>
        <p:txBody>
          <a:bodyPr lIns="45719" rIns="45719"/>
          <a:lstStyle/>
          <a:p>
            <a:pPr/>
          </a:p>
        </p:txBody>
      </p:sp>
      <p:pic>
        <p:nvPicPr>
          <p:cNvPr id="31" name="objectives-icon-powerpoint.png" descr="objectives-icon-powerpoint.png"/>
          <p:cNvPicPr>
            <a:picLocks noChangeAspect="1"/>
          </p:cNvPicPr>
          <p:nvPr/>
        </p:nvPicPr>
        <p:blipFill>
          <a:blip r:embed="rId3">
            <a:extLst/>
          </a:blip>
          <a:stretch>
            <a:fillRect/>
          </a:stretch>
        </p:blipFill>
        <p:spPr>
          <a:xfrm>
            <a:off x="7739062" y="171450"/>
            <a:ext cx="1404938" cy="1089025"/>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70" name="Shape 270"/>
          <p:cNvSpPr/>
          <p:nvPr/>
        </p:nvSpPr>
        <p:spPr>
          <a:xfrm>
            <a:off x="-74613" y="344487"/>
            <a:ext cx="7812088"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700">
                <a:solidFill>
                  <a:srgbClr val="FFFFFF"/>
                </a:solidFill>
                <a:latin typeface="Candara"/>
                <a:ea typeface="Candara"/>
                <a:cs typeface="Candara"/>
                <a:sym typeface="Candara"/>
              </a:defRPr>
            </a:lvl1pPr>
          </a:lstStyle>
          <a:p>
            <a:pPr/>
            <a:r>
              <a:t>What do we want for our children?</a:t>
            </a:r>
          </a:p>
        </p:txBody>
      </p:sp>
      <p:sp>
        <p:nvSpPr>
          <p:cNvPr id="271" name="Shape 271"/>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272"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273" name="pasted-image.pdf"/>
          <p:cNvPicPr>
            <a:picLocks noChangeAspect="1"/>
          </p:cNvPicPr>
          <p:nvPr/>
        </p:nvPicPr>
        <p:blipFill>
          <a:blip r:embed="rId4">
            <a:extLst/>
          </a:blip>
          <a:stretch>
            <a:fillRect/>
          </a:stretch>
        </p:blipFill>
        <p:spPr>
          <a:xfrm>
            <a:off x="222250" y="1549400"/>
            <a:ext cx="4610100" cy="2438400"/>
          </a:xfrm>
          <a:prstGeom prst="rect">
            <a:avLst/>
          </a:prstGeom>
          <a:ln w="12700">
            <a:miter lim="400000"/>
          </a:ln>
        </p:spPr>
      </p:pic>
      <p:pic>
        <p:nvPicPr>
          <p:cNvPr id="274" name="pasted-image.pdf"/>
          <p:cNvPicPr>
            <a:picLocks noChangeAspect="1"/>
          </p:cNvPicPr>
          <p:nvPr/>
        </p:nvPicPr>
        <p:blipFill>
          <a:blip r:embed="rId5">
            <a:extLst/>
          </a:blip>
          <a:stretch>
            <a:fillRect/>
          </a:stretch>
        </p:blipFill>
        <p:spPr>
          <a:xfrm>
            <a:off x="5168900" y="1517650"/>
            <a:ext cx="3835400" cy="2120900"/>
          </a:xfrm>
          <a:prstGeom prst="rect">
            <a:avLst/>
          </a:prstGeom>
          <a:ln w="12700">
            <a:miter lim="400000"/>
          </a:ln>
        </p:spPr>
      </p:pic>
      <p:sp>
        <p:nvSpPr>
          <p:cNvPr id="275" name="Shape 275"/>
          <p:cNvSpPr/>
          <p:nvPr/>
        </p:nvSpPr>
        <p:spPr>
          <a:xfrm>
            <a:off x="386129" y="4621212"/>
            <a:ext cx="8371742" cy="193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We want our children to be inspired by the world around them and be taught exciting and engaging lessons.</a:t>
            </a:r>
          </a:p>
          <a:p>
            <a:pPr/>
          </a:p>
          <a:p>
            <a:pPr/>
            <a:r>
              <a:t>We want our children to make great progress and be proud of the things they have learnt and the work that they have done.</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80" name="Shape 280"/>
          <p:cNvSpPr/>
          <p:nvPr/>
        </p:nvSpPr>
        <p:spPr>
          <a:xfrm>
            <a:off x="90487" y="58737"/>
            <a:ext cx="7812088"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700">
                <a:solidFill>
                  <a:srgbClr val="FFFFFF"/>
                </a:solidFill>
                <a:latin typeface="Candara"/>
                <a:ea typeface="Candara"/>
                <a:cs typeface="Candara"/>
                <a:sym typeface="Candara"/>
              </a:defRPr>
            </a:lvl1pPr>
          </a:lstStyle>
          <a:p>
            <a:pPr/>
            <a:r>
              <a:t>Reasons for changing the way that we mark and give feedback.</a:t>
            </a:r>
          </a:p>
        </p:txBody>
      </p:sp>
      <p:sp>
        <p:nvSpPr>
          <p:cNvPr id="281" name="Shape 281"/>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282" name="pasted-image.pdf"/>
          <p:cNvPicPr>
            <a:picLocks noChangeAspect="1"/>
          </p:cNvPicPr>
          <p:nvPr/>
        </p:nvPicPr>
        <p:blipFill>
          <a:blip r:embed="rId3">
            <a:extLst/>
          </a:blip>
          <a:stretch>
            <a:fillRect/>
          </a:stretch>
        </p:blipFill>
        <p:spPr>
          <a:xfrm>
            <a:off x="8054228" y="147489"/>
            <a:ext cx="981007" cy="965497"/>
          </a:xfrm>
          <a:prstGeom prst="rect">
            <a:avLst/>
          </a:prstGeom>
          <a:ln w="12700">
            <a:miter lim="400000"/>
          </a:ln>
        </p:spPr>
      </p:pic>
      <p:sp>
        <p:nvSpPr>
          <p:cNvPr id="283" name="Shape 283"/>
          <p:cNvSpPr/>
          <p:nvPr/>
        </p:nvSpPr>
        <p:spPr>
          <a:xfrm>
            <a:off x="572487" y="1827529"/>
            <a:ext cx="7666544" cy="487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We noticed that the books from 2016-17 had lots of marking in them that hadn’t been responded to - either the children didn’t know what they needed to do or they hadn’t been given the time to complete it to the best of their ability. The children were making progress but we felt that it could be improved upon.  </a:t>
            </a:r>
          </a:p>
          <a:p>
            <a:pPr/>
          </a:p>
          <a:p>
            <a:pPr/>
            <a:r>
              <a:t>I visited other schools from outside the borough who had implemented effective feedback and could immediately see the great progress evident in books all across the school. The children that I spoke to were really enthusiastic about the benefits of being given verbal feedback instead of traditional marking.</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88" name="Shape 288"/>
          <p:cNvSpPr/>
          <p:nvPr/>
        </p:nvSpPr>
        <p:spPr>
          <a:xfrm>
            <a:off x="39687" y="35718"/>
            <a:ext cx="7812088"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700">
                <a:solidFill>
                  <a:srgbClr val="FFFFFF"/>
                </a:solidFill>
                <a:latin typeface="Candara"/>
                <a:ea typeface="Candara"/>
                <a:cs typeface="Candara"/>
                <a:sym typeface="Candara"/>
              </a:defRPr>
            </a:lvl1pPr>
          </a:lstStyle>
          <a:p>
            <a:pPr/>
            <a:r>
              <a:t>Teaching happens in the lesson, not at home!</a:t>
            </a:r>
          </a:p>
        </p:txBody>
      </p:sp>
      <p:sp>
        <p:nvSpPr>
          <p:cNvPr id="289" name="Shape 289"/>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290"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291" name="pasted-image.pdf"/>
          <p:cNvPicPr>
            <a:picLocks noChangeAspect="1"/>
          </p:cNvPicPr>
          <p:nvPr/>
        </p:nvPicPr>
        <p:blipFill>
          <a:blip r:embed="rId4">
            <a:extLst/>
          </a:blip>
          <a:stretch>
            <a:fillRect/>
          </a:stretch>
        </p:blipFill>
        <p:spPr>
          <a:xfrm>
            <a:off x="393700" y="2139004"/>
            <a:ext cx="2717800" cy="3797301"/>
          </a:xfrm>
          <a:prstGeom prst="rect">
            <a:avLst/>
          </a:prstGeom>
          <a:ln w="12700">
            <a:miter lim="400000"/>
          </a:ln>
        </p:spPr>
      </p:pic>
      <p:pic>
        <p:nvPicPr>
          <p:cNvPr id="292" name="pasted-image.pdf"/>
          <p:cNvPicPr>
            <a:picLocks noChangeAspect="1"/>
          </p:cNvPicPr>
          <p:nvPr/>
        </p:nvPicPr>
        <p:blipFill>
          <a:blip r:embed="rId5">
            <a:extLst/>
          </a:blip>
          <a:stretch>
            <a:fillRect/>
          </a:stretch>
        </p:blipFill>
        <p:spPr>
          <a:xfrm>
            <a:off x="3536950" y="2697804"/>
            <a:ext cx="5346700" cy="2679701"/>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297" name="Shape 297"/>
          <p:cNvSpPr/>
          <p:nvPr/>
        </p:nvSpPr>
        <p:spPr>
          <a:xfrm>
            <a:off x="39687" y="35718"/>
            <a:ext cx="7812088"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700">
                <a:solidFill>
                  <a:srgbClr val="FFFFFF"/>
                </a:solidFill>
                <a:latin typeface="Candara"/>
                <a:ea typeface="Candara"/>
                <a:cs typeface="Candara"/>
                <a:sym typeface="Candara"/>
              </a:defRPr>
            </a:lvl1pPr>
          </a:lstStyle>
          <a:p>
            <a:pPr/>
            <a:r>
              <a:t>So we took it right back to the basics and focused on the children</a:t>
            </a:r>
          </a:p>
        </p:txBody>
      </p:sp>
      <p:sp>
        <p:nvSpPr>
          <p:cNvPr id="298" name="Shape 298"/>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299"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sp>
        <p:nvSpPr>
          <p:cNvPr id="300" name="Shape 300"/>
          <p:cNvSpPr/>
          <p:nvPr/>
        </p:nvSpPr>
        <p:spPr>
          <a:xfrm>
            <a:off x="597887" y="4533536"/>
            <a:ext cx="7948226" cy="193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Children make better progress when they are given feedback whilst they are doing their activities. This way they can make immediate changes and edits. This feedback includes praise for the effort they are putting in as well as some pointers for improvement.</a:t>
            </a:r>
          </a:p>
        </p:txBody>
      </p:sp>
      <p:pic>
        <p:nvPicPr>
          <p:cNvPr id="301" name="pasted-image.png"/>
          <p:cNvPicPr>
            <a:picLocks noChangeAspect="1"/>
          </p:cNvPicPr>
          <p:nvPr/>
        </p:nvPicPr>
        <p:blipFill>
          <a:blip r:embed="rId4">
            <a:extLst/>
          </a:blip>
          <a:stretch>
            <a:fillRect/>
          </a:stretch>
        </p:blipFill>
        <p:spPr>
          <a:xfrm>
            <a:off x="-6350" y="1244600"/>
            <a:ext cx="3201210" cy="2156256"/>
          </a:xfrm>
          <a:prstGeom prst="rect">
            <a:avLst/>
          </a:prstGeom>
          <a:ln w="12700">
            <a:miter lim="400000"/>
          </a:ln>
        </p:spPr>
      </p:pic>
      <p:pic>
        <p:nvPicPr>
          <p:cNvPr id="302" name="pasted-image.png"/>
          <p:cNvPicPr>
            <a:picLocks noChangeAspect="1"/>
          </p:cNvPicPr>
          <p:nvPr/>
        </p:nvPicPr>
        <p:blipFill>
          <a:blip r:embed="rId5">
            <a:extLst/>
          </a:blip>
          <a:stretch>
            <a:fillRect/>
          </a:stretch>
        </p:blipFill>
        <p:spPr>
          <a:xfrm>
            <a:off x="5645150" y="1244600"/>
            <a:ext cx="3510017" cy="1781203"/>
          </a:xfrm>
          <a:prstGeom prst="rect">
            <a:avLst/>
          </a:prstGeom>
          <a:ln w="12700">
            <a:miter lim="400000"/>
          </a:ln>
        </p:spPr>
      </p:pic>
      <p:pic>
        <p:nvPicPr>
          <p:cNvPr id="303" name="pasted-image.png"/>
          <p:cNvPicPr>
            <a:picLocks noChangeAspect="1"/>
          </p:cNvPicPr>
          <p:nvPr/>
        </p:nvPicPr>
        <p:blipFill>
          <a:blip r:embed="rId6">
            <a:extLst/>
          </a:blip>
          <a:stretch>
            <a:fillRect/>
          </a:stretch>
        </p:blipFill>
        <p:spPr>
          <a:xfrm>
            <a:off x="2677291" y="2679700"/>
            <a:ext cx="3510018" cy="1706706"/>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08" name="Shape 308"/>
          <p:cNvSpPr/>
          <p:nvPr/>
        </p:nvSpPr>
        <p:spPr>
          <a:xfrm>
            <a:off x="255587" y="321468"/>
            <a:ext cx="7812088"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700">
                <a:solidFill>
                  <a:srgbClr val="FFFFFF"/>
                </a:solidFill>
                <a:latin typeface="Candara"/>
                <a:ea typeface="Candara"/>
                <a:cs typeface="Candara"/>
                <a:sym typeface="Candara"/>
              </a:defRPr>
            </a:lvl1pPr>
          </a:lstStyle>
          <a:p>
            <a:pPr/>
            <a:r>
              <a:t>What you might see in the books</a:t>
            </a:r>
          </a:p>
        </p:txBody>
      </p:sp>
      <p:sp>
        <p:nvSpPr>
          <p:cNvPr id="309" name="Shape 309"/>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310"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311" name="pasted-image.pdf"/>
          <p:cNvPicPr>
            <a:picLocks noChangeAspect="1"/>
          </p:cNvPicPr>
          <p:nvPr/>
        </p:nvPicPr>
        <p:blipFill>
          <a:blip r:embed="rId4">
            <a:extLst/>
          </a:blip>
          <a:stretch>
            <a:fillRect/>
          </a:stretch>
        </p:blipFill>
        <p:spPr>
          <a:xfrm>
            <a:off x="603250" y="1606550"/>
            <a:ext cx="1688473" cy="1536700"/>
          </a:xfrm>
          <a:prstGeom prst="rect">
            <a:avLst/>
          </a:prstGeom>
          <a:ln w="12700">
            <a:miter lim="400000"/>
          </a:ln>
        </p:spPr>
      </p:pic>
      <p:pic>
        <p:nvPicPr>
          <p:cNvPr id="312" name="pasted-image.pdf"/>
          <p:cNvPicPr>
            <a:picLocks noChangeAspect="1"/>
          </p:cNvPicPr>
          <p:nvPr/>
        </p:nvPicPr>
        <p:blipFill>
          <a:blip r:embed="rId5">
            <a:extLst/>
          </a:blip>
          <a:stretch>
            <a:fillRect/>
          </a:stretch>
        </p:blipFill>
        <p:spPr>
          <a:xfrm>
            <a:off x="7201830" y="1591230"/>
            <a:ext cx="1365423" cy="1295401"/>
          </a:xfrm>
          <a:prstGeom prst="rect">
            <a:avLst/>
          </a:prstGeom>
          <a:ln w="12700">
            <a:miter lim="400000"/>
          </a:ln>
        </p:spPr>
      </p:pic>
      <p:pic>
        <p:nvPicPr>
          <p:cNvPr id="313" name="pasted-image.pdf"/>
          <p:cNvPicPr>
            <a:picLocks noChangeAspect="1"/>
          </p:cNvPicPr>
          <p:nvPr/>
        </p:nvPicPr>
        <p:blipFill>
          <a:blip r:embed="rId6">
            <a:extLst/>
          </a:blip>
          <a:stretch>
            <a:fillRect/>
          </a:stretch>
        </p:blipFill>
        <p:spPr>
          <a:xfrm>
            <a:off x="901700" y="3708400"/>
            <a:ext cx="952500" cy="1320800"/>
          </a:xfrm>
          <a:prstGeom prst="rect">
            <a:avLst/>
          </a:prstGeom>
          <a:ln w="12700">
            <a:miter lim="400000"/>
          </a:ln>
        </p:spPr>
      </p:pic>
      <p:pic>
        <p:nvPicPr>
          <p:cNvPr id="314" name="pasted-image.pdf"/>
          <p:cNvPicPr>
            <a:picLocks noChangeAspect="1"/>
          </p:cNvPicPr>
          <p:nvPr/>
        </p:nvPicPr>
        <p:blipFill>
          <a:blip r:embed="rId7">
            <a:extLst/>
          </a:blip>
          <a:stretch>
            <a:fillRect/>
          </a:stretch>
        </p:blipFill>
        <p:spPr>
          <a:xfrm>
            <a:off x="7239000" y="3561873"/>
            <a:ext cx="1291083" cy="1613854"/>
          </a:xfrm>
          <a:prstGeom prst="rect">
            <a:avLst/>
          </a:prstGeom>
          <a:ln w="12700">
            <a:miter lim="400000"/>
          </a:ln>
        </p:spPr>
      </p:pic>
      <p:pic>
        <p:nvPicPr>
          <p:cNvPr id="315" name="pasted-image.pdf"/>
          <p:cNvPicPr>
            <a:picLocks noChangeAspect="1"/>
          </p:cNvPicPr>
          <p:nvPr/>
        </p:nvPicPr>
        <p:blipFill>
          <a:blip r:embed="rId8">
            <a:extLst/>
          </a:blip>
          <a:stretch>
            <a:fillRect/>
          </a:stretch>
        </p:blipFill>
        <p:spPr>
          <a:xfrm>
            <a:off x="2501900" y="2844800"/>
            <a:ext cx="838200" cy="939800"/>
          </a:xfrm>
          <a:prstGeom prst="rect">
            <a:avLst/>
          </a:prstGeom>
          <a:ln w="12700">
            <a:miter lim="400000"/>
          </a:ln>
        </p:spPr>
      </p:pic>
      <p:pic>
        <p:nvPicPr>
          <p:cNvPr id="316" name="pasted-image.pdf"/>
          <p:cNvPicPr>
            <a:picLocks noChangeAspect="1"/>
          </p:cNvPicPr>
          <p:nvPr/>
        </p:nvPicPr>
        <p:blipFill>
          <a:blip r:embed="rId9">
            <a:extLst/>
          </a:blip>
          <a:stretch>
            <a:fillRect/>
          </a:stretch>
        </p:blipFill>
        <p:spPr>
          <a:xfrm>
            <a:off x="3873500" y="1816100"/>
            <a:ext cx="990600" cy="939800"/>
          </a:xfrm>
          <a:prstGeom prst="rect">
            <a:avLst/>
          </a:prstGeom>
          <a:ln w="12700">
            <a:miter lim="400000"/>
          </a:ln>
        </p:spPr>
      </p:pic>
      <p:pic>
        <p:nvPicPr>
          <p:cNvPr id="317" name="pasted-image.pdf"/>
          <p:cNvPicPr>
            <a:picLocks noChangeAspect="1"/>
          </p:cNvPicPr>
          <p:nvPr/>
        </p:nvPicPr>
        <p:blipFill>
          <a:blip r:embed="rId10">
            <a:extLst/>
          </a:blip>
          <a:stretch>
            <a:fillRect/>
          </a:stretch>
        </p:blipFill>
        <p:spPr>
          <a:xfrm>
            <a:off x="5207000" y="2832100"/>
            <a:ext cx="1016000" cy="965200"/>
          </a:xfrm>
          <a:prstGeom prst="rect">
            <a:avLst/>
          </a:prstGeom>
          <a:ln w="12700">
            <a:miter lim="400000"/>
          </a:ln>
        </p:spPr>
      </p:pic>
      <p:pic>
        <p:nvPicPr>
          <p:cNvPr id="318" name="pasted-image.pdf"/>
          <p:cNvPicPr>
            <a:picLocks noChangeAspect="1"/>
          </p:cNvPicPr>
          <p:nvPr/>
        </p:nvPicPr>
        <p:blipFill>
          <a:blip r:embed="rId11">
            <a:extLst/>
          </a:blip>
          <a:stretch>
            <a:fillRect/>
          </a:stretch>
        </p:blipFill>
        <p:spPr>
          <a:xfrm>
            <a:off x="3987800" y="3105150"/>
            <a:ext cx="762000" cy="876300"/>
          </a:xfrm>
          <a:prstGeom prst="rect">
            <a:avLst/>
          </a:prstGeom>
          <a:ln w="12700">
            <a:miter lim="400000"/>
          </a:ln>
        </p:spPr>
      </p:pic>
      <p:pic>
        <p:nvPicPr>
          <p:cNvPr id="319" name="pasted-image.png"/>
          <p:cNvPicPr>
            <a:picLocks noChangeAspect="1"/>
          </p:cNvPicPr>
          <p:nvPr/>
        </p:nvPicPr>
        <p:blipFill>
          <a:blip r:embed="rId12">
            <a:extLst/>
          </a:blip>
          <a:stretch>
            <a:fillRect/>
          </a:stretch>
        </p:blipFill>
        <p:spPr>
          <a:xfrm>
            <a:off x="393700" y="5160168"/>
            <a:ext cx="1613854" cy="1613854"/>
          </a:xfrm>
          <a:prstGeom prst="rect">
            <a:avLst/>
          </a:prstGeom>
          <a:ln w="12700">
            <a:miter lim="400000"/>
          </a:ln>
        </p:spPr>
      </p:pic>
      <p:sp>
        <p:nvSpPr>
          <p:cNvPr id="320" name="Shape 320"/>
          <p:cNvSpPr/>
          <p:nvPr/>
        </p:nvSpPr>
        <p:spPr>
          <a:xfrm>
            <a:off x="2299687" y="5368925"/>
            <a:ext cx="6476068" cy="1196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Every time a child responds to feedback, edits and improves their work or self reflects, they use a green pen.</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25" name="Shape 325"/>
          <p:cNvSpPr/>
          <p:nvPr/>
        </p:nvSpPr>
        <p:spPr>
          <a:xfrm>
            <a:off x="52387" y="344487"/>
            <a:ext cx="7812088"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700">
                <a:solidFill>
                  <a:srgbClr val="FFFFFF"/>
                </a:solidFill>
                <a:latin typeface="Candara"/>
                <a:ea typeface="Candara"/>
                <a:cs typeface="Candara"/>
                <a:sym typeface="Candara"/>
              </a:defRPr>
            </a:lvl1pPr>
          </a:lstStyle>
          <a:p>
            <a:pPr/>
            <a:r>
              <a:t>Changes along the way…</a:t>
            </a:r>
          </a:p>
        </p:txBody>
      </p:sp>
      <p:sp>
        <p:nvSpPr>
          <p:cNvPr id="326" name="Shape 326"/>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327"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328" name="pasted-image.pdf"/>
          <p:cNvPicPr>
            <a:picLocks noChangeAspect="1"/>
          </p:cNvPicPr>
          <p:nvPr/>
        </p:nvPicPr>
        <p:blipFill>
          <a:blip r:embed="rId4">
            <a:extLst/>
          </a:blip>
          <a:stretch>
            <a:fillRect/>
          </a:stretch>
        </p:blipFill>
        <p:spPr>
          <a:xfrm>
            <a:off x="716448" y="1428750"/>
            <a:ext cx="1462077" cy="1330654"/>
          </a:xfrm>
          <a:prstGeom prst="rect">
            <a:avLst/>
          </a:prstGeom>
          <a:ln w="12700">
            <a:miter lim="400000"/>
          </a:ln>
        </p:spPr>
      </p:pic>
      <p:sp>
        <p:nvSpPr>
          <p:cNvPr id="329" name="Shape 329"/>
          <p:cNvSpPr/>
          <p:nvPr/>
        </p:nvSpPr>
        <p:spPr>
          <a:xfrm>
            <a:off x="2515587" y="1495906"/>
            <a:ext cx="6336864" cy="119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Early in the Autumn term last year we realised that we would still need to mark in depth the end of unit writing pieces. </a:t>
            </a:r>
          </a:p>
        </p:txBody>
      </p:sp>
      <p:pic>
        <p:nvPicPr>
          <p:cNvPr id="330" name="pasted-image.pdf"/>
          <p:cNvPicPr>
            <a:picLocks noChangeAspect="1"/>
          </p:cNvPicPr>
          <p:nvPr/>
        </p:nvPicPr>
        <p:blipFill>
          <a:blip r:embed="rId5">
            <a:extLst/>
          </a:blip>
          <a:stretch>
            <a:fillRect/>
          </a:stretch>
        </p:blipFill>
        <p:spPr>
          <a:xfrm>
            <a:off x="783181" y="3272165"/>
            <a:ext cx="1328610" cy="1260476"/>
          </a:xfrm>
          <a:prstGeom prst="rect">
            <a:avLst/>
          </a:prstGeom>
          <a:ln w="12700">
            <a:miter lim="400000"/>
          </a:ln>
        </p:spPr>
      </p:pic>
      <p:sp>
        <p:nvSpPr>
          <p:cNvPr id="331" name="Shape 331"/>
          <p:cNvSpPr/>
          <p:nvPr/>
        </p:nvSpPr>
        <p:spPr>
          <a:xfrm>
            <a:off x="2540986" y="3304233"/>
            <a:ext cx="6008997" cy="119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We also had to do a lot of work with the children to teach them to give high quality feedback to a partner.</a:t>
            </a:r>
          </a:p>
        </p:txBody>
      </p:sp>
      <p:pic>
        <p:nvPicPr>
          <p:cNvPr id="332" name="pasted-image.png"/>
          <p:cNvPicPr>
            <a:picLocks noChangeAspect="1"/>
          </p:cNvPicPr>
          <p:nvPr/>
        </p:nvPicPr>
        <p:blipFill>
          <a:blip r:embed="rId6">
            <a:extLst/>
          </a:blip>
          <a:stretch>
            <a:fillRect/>
          </a:stretch>
        </p:blipFill>
        <p:spPr>
          <a:xfrm>
            <a:off x="266700" y="5045403"/>
            <a:ext cx="2037095" cy="1527822"/>
          </a:xfrm>
          <a:prstGeom prst="rect">
            <a:avLst/>
          </a:prstGeom>
          <a:ln w="12700">
            <a:miter lim="400000"/>
          </a:ln>
        </p:spPr>
      </p:pic>
      <p:sp>
        <p:nvSpPr>
          <p:cNvPr id="333" name="Shape 333"/>
          <p:cNvSpPr/>
          <p:nvPr/>
        </p:nvSpPr>
        <p:spPr>
          <a:xfrm>
            <a:off x="2629887" y="5112560"/>
            <a:ext cx="5831196"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Very quickly we could see that the children were making better progress and were able to confidently talk about their learning and what they needed to do next to improve their work.</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38" name="Shape 338"/>
          <p:cNvSpPr/>
          <p:nvPr/>
        </p:nvSpPr>
        <p:spPr>
          <a:xfrm>
            <a:off x="-74613" y="344487"/>
            <a:ext cx="7812088"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3700">
                <a:solidFill>
                  <a:srgbClr val="FFFFFF"/>
                </a:solidFill>
                <a:latin typeface="Candara"/>
                <a:ea typeface="Candara"/>
                <a:cs typeface="Candara"/>
                <a:sym typeface="Candara"/>
              </a:defRPr>
            </a:lvl1pPr>
          </a:lstStyle>
          <a:p>
            <a:pPr/>
            <a:r>
              <a:t>What we want:</a:t>
            </a:r>
          </a:p>
        </p:txBody>
      </p:sp>
      <p:sp>
        <p:nvSpPr>
          <p:cNvPr id="339" name="Shape 339"/>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340"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341" name="pasted-image.pdf"/>
          <p:cNvPicPr>
            <a:picLocks noChangeAspect="1"/>
          </p:cNvPicPr>
          <p:nvPr/>
        </p:nvPicPr>
        <p:blipFill>
          <a:blip r:embed="rId4">
            <a:extLst/>
          </a:blip>
          <a:stretch>
            <a:fillRect/>
          </a:stretch>
        </p:blipFill>
        <p:spPr>
          <a:xfrm>
            <a:off x="488950" y="1689100"/>
            <a:ext cx="8369300" cy="4724400"/>
          </a:xfrm>
          <a:prstGeom prst="rect">
            <a:avLst/>
          </a:prstGeom>
          <a:ln w="12700">
            <a:miter lim="400000"/>
          </a:ln>
        </p:spPr>
      </p:pic>
      <p:pic>
        <p:nvPicPr>
          <p:cNvPr id="342" name="pasted-image.pdf"/>
          <p:cNvPicPr>
            <a:picLocks noChangeAspect="1"/>
          </p:cNvPicPr>
          <p:nvPr/>
        </p:nvPicPr>
        <p:blipFill>
          <a:blip r:embed="rId5">
            <a:extLst/>
          </a:blip>
          <a:stretch>
            <a:fillRect/>
          </a:stretch>
        </p:blipFill>
        <p:spPr>
          <a:xfrm>
            <a:off x="425450" y="5505450"/>
            <a:ext cx="8496300" cy="1206500"/>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47" name="Shape 347"/>
          <p:cNvSpPr/>
          <p:nvPr/>
        </p:nvSpPr>
        <p:spPr>
          <a:xfrm>
            <a:off x="-74613" y="287337"/>
            <a:ext cx="7812088" cy="68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4400">
                <a:solidFill>
                  <a:srgbClr val="FFFFFF"/>
                </a:solidFill>
                <a:latin typeface="Candara"/>
                <a:ea typeface="Candara"/>
                <a:cs typeface="Candara"/>
                <a:sym typeface="Candara"/>
              </a:defRPr>
            </a:lvl1pPr>
          </a:lstStyle>
          <a:p>
            <a:pPr/>
            <a:r>
              <a:t>It’s all about progress</a:t>
            </a:r>
          </a:p>
        </p:txBody>
      </p:sp>
      <p:sp>
        <p:nvSpPr>
          <p:cNvPr id="348" name="Shape 348"/>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349"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350" name="pasted-image.pdf"/>
          <p:cNvPicPr>
            <a:picLocks noChangeAspect="1"/>
          </p:cNvPicPr>
          <p:nvPr/>
        </p:nvPicPr>
        <p:blipFill>
          <a:blip r:embed="rId4">
            <a:extLst/>
          </a:blip>
          <a:stretch>
            <a:fillRect/>
          </a:stretch>
        </p:blipFill>
        <p:spPr>
          <a:xfrm>
            <a:off x="425450" y="5505450"/>
            <a:ext cx="8496300" cy="1206500"/>
          </a:xfrm>
          <a:prstGeom prst="rect">
            <a:avLst/>
          </a:prstGeom>
          <a:ln w="12700">
            <a:miter lim="400000"/>
          </a:ln>
        </p:spPr>
      </p:pic>
      <p:pic>
        <p:nvPicPr>
          <p:cNvPr id="351" name="pasted-image.pdf"/>
          <p:cNvPicPr>
            <a:picLocks noChangeAspect="1"/>
          </p:cNvPicPr>
          <p:nvPr/>
        </p:nvPicPr>
        <p:blipFill>
          <a:blip r:embed="rId5">
            <a:extLst/>
          </a:blip>
          <a:stretch>
            <a:fillRect/>
          </a:stretch>
        </p:blipFill>
        <p:spPr>
          <a:xfrm>
            <a:off x="488950" y="1387000"/>
            <a:ext cx="8369300" cy="4724401"/>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56" name="Shape 356"/>
          <p:cNvSpPr/>
          <p:nvPr/>
        </p:nvSpPr>
        <p:spPr>
          <a:xfrm>
            <a:off x="39687" y="39687"/>
            <a:ext cx="7812088" cy="1816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4000">
                <a:solidFill>
                  <a:srgbClr val="FFFFFF"/>
                </a:solidFill>
                <a:latin typeface="Candara"/>
                <a:ea typeface="Candara"/>
                <a:cs typeface="Candara"/>
                <a:sym typeface="Candara"/>
              </a:defRPr>
            </a:lvl1pPr>
          </a:lstStyle>
          <a:p>
            <a:pPr/>
            <a:r>
              <a:t>How do you know if you have done well in your learning?</a:t>
            </a:r>
            <a:endParaRPr b="0"/>
          </a:p>
        </p:txBody>
      </p:sp>
      <p:sp>
        <p:nvSpPr>
          <p:cNvPr id="357" name="Shape 357"/>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358"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359" name="pasted-image.pdf"/>
          <p:cNvPicPr>
            <a:picLocks noChangeAspect="1"/>
          </p:cNvPicPr>
          <p:nvPr/>
        </p:nvPicPr>
        <p:blipFill>
          <a:blip r:embed="rId4">
            <a:extLst/>
          </a:blip>
          <a:stretch>
            <a:fillRect/>
          </a:stretch>
        </p:blipFill>
        <p:spPr>
          <a:xfrm>
            <a:off x="425450" y="5505450"/>
            <a:ext cx="8496300" cy="1206500"/>
          </a:xfrm>
          <a:prstGeom prst="rect">
            <a:avLst/>
          </a:prstGeom>
          <a:ln w="12700">
            <a:miter lim="400000"/>
          </a:ln>
        </p:spPr>
      </p:pic>
      <p:pic>
        <p:nvPicPr>
          <p:cNvPr id="360" name="pasted-image.pdf"/>
          <p:cNvPicPr>
            <a:picLocks noChangeAspect="1"/>
          </p:cNvPicPr>
          <p:nvPr/>
        </p:nvPicPr>
        <p:blipFill>
          <a:blip r:embed="rId5">
            <a:extLst/>
          </a:blip>
          <a:stretch>
            <a:fillRect/>
          </a:stretch>
        </p:blipFill>
        <p:spPr>
          <a:xfrm>
            <a:off x="438150" y="1701800"/>
            <a:ext cx="2146300" cy="1143000"/>
          </a:xfrm>
          <a:prstGeom prst="rect">
            <a:avLst/>
          </a:prstGeom>
          <a:ln w="12700">
            <a:miter lim="400000"/>
          </a:ln>
        </p:spPr>
      </p:pic>
      <p:pic>
        <p:nvPicPr>
          <p:cNvPr id="361" name="pasted-image.pdf"/>
          <p:cNvPicPr>
            <a:picLocks noChangeAspect="1"/>
          </p:cNvPicPr>
          <p:nvPr/>
        </p:nvPicPr>
        <p:blipFill>
          <a:blip r:embed="rId6">
            <a:extLst/>
          </a:blip>
          <a:stretch>
            <a:fillRect/>
          </a:stretch>
        </p:blipFill>
        <p:spPr>
          <a:xfrm>
            <a:off x="444500" y="2247900"/>
            <a:ext cx="3860800" cy="2032000"/>
          </a:xfrm>
          <a:prstGeom prst="rect">
            <a:avLst/>
          </a:prstGeom>
          <a:ln w="12700">
            <a:miter lim="400000"/>
          </a:ln>
        </p:spPr>
      </p:pic>
      <p:pic>
        <p:nvPicPr>
          <p:cNvPr id="362" name="pasted-image.pdf"/>
          <p:cNvPicPr>
            <a:picLocks noChangeAspect="1"/>
          </p:cNvPicPr>
          <p:nvPr/>
        </p:nvPicPr>
        <p:blipFill>
          <a:blip r:embed="rId7">
            <a:extLst/>
          </a:blip>
          <a:stretch>
            <a:fillRect/>
          </a:stretch>
        </p:blipFill>
        <p:spPr>
          <a:xfrm>
            <a:off x="412750" y="3171825"/>
            <a:ext cx="4508500" cy="2286000"/>
          </a:xfrm>
          <a:prstGeom prst="rect">
            <a:avLst/>
          </a:prstGeom>
          <a:ln w="12700">
            <a:miter lim="400000"/>
          </a:ln>
        </p:spPr>
      </p:pic>
      <p:pic>
        <p:nvPicPr>
          <p:cNvPr id="363" name="pasted-image.pdf"/>
          <p:cNvPicPr>
            <a:picLocks noChangeAspect="1"/>
          </p:cNvPicPr>
          <p:nvPr/>
        </p:nvPicPr>
        <p:blipFill>
          <a:blip r:embed="rId8">
            <a:extLst/>
          </a:blip>
          <a:stretch>
            <a:fillRect/>
          </a:stretch>
        </p:blipFill>
        <p:spPr>
          <a:xfrm>
            <a:off x="5556250" y="1498600"/>
            <a:ext cx="3289300" cy="1549400"/>
          </a:xfrm>
          <a:prstGeom prst="rect">
            <a:avLst/>
          </a:prstGeom>
          <a:ln w="12700">
            <a:miter lim="400000"/>
          </a:ln>
        </p:spPr>
      </p:pic>
      <p:pic>
        <p:nvPicPr>
          <p:cNvPr id="364" name="pasted-image.pdf"/>
          <p:cNvPicPr>
            <a:picLocks noChangeAspect="1"/>
          </p:cNvPicPr>
          <p:nvPr/>
        </p:nvPicPr>
        <p:blipFill>
          <a:blip r:embed="rId9">
            <a:extLst/>
          </a:blip>
          <a:stretch>
            <a:fillRect/>
          </a:stretch>
        </p:blipFill>
        <p:spPr>
          <a:xfrm>
            <a:off x="4927600" y="2220912"/>
            <a:ext cx="4089400" cy="2324101"/>
          </a:xfrm>
          <a:prstGeom prst="rect">
            <a:avLst/>
          </a:prstGeom>
          <a:ln w="12700">
            <a:miter lim="400000"/>
          </a:ln>
        </p:spPr>
      </p:pic>
      <p:pic>
        <p:nvPicPr>
          <p:cNvPr id="365" name="pasted-image.pdf"/>
          <p:cNvPicPr>
            <a:picLocks noChangeAspect="1"/>
          </p:cNvPicPr>
          <p:nvPr/>
        </p:nvPicPr>
        <p:blipFill>
          <a:blip r:embed="rId10">
            <a:extLst/>
          </a:blip>
          <a:stretch>
            <a:fillRect/>
          </a:stretch>
        </p:blipFill>
        <p:spPr>
          <a:xfrm>
            <a:off x="4972050" y="3782066"/>
            <a:ext cx="3492500" cy="1790701"/>
          </a:xfrm>
          <a:prstGeom prst="rect">
            <a:avLst/>
          </a:prstGeom>
          <a:ln w="12700">
            <a:miter lim="400000"/>
          </a:ln>
        </p:spPr>
      </p:pic>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Shape 369"/>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70" name="Shape 370"/>
          <p:cNvSpPr/>
          <p:nvPr/>
        </p:nvSpPr>
        <p:spPr>
          <a:xfrm>
            <a:off x="39687" y="7937"/>
            <a:ext cx="7812088" cy="2489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b="1" sz="4000">
                <a:solidFill>
                  <a:srgbClr val="FFFFFF"/>
                </a:solidFill>
                <a:latin typeface="Candara"/>
                <a:ea typeface="Candara"/>
                <a:cs typeface="Candara"/>
                <a:sym typeface="Candara"/>
              </a:defRPr>
            </a:pPr>
            <a:r>
              <a:t>How do you feel about being given verbal feedback?</a:t>
            </a:r>
            <a:endParaRPr b="0"/>
          </a:p>
          <a:p>
            <a:pPr algn="ctr">
              <a:defRPr b="1" sz="4000">
                <a:solidFill>
                  <a:srgbClr val="FFFFFF"/>
                </a:solidFill>
                <a:latin typeface="Candara"/>
                <a:ea typeface="Candara"/>
                <a:cs typeface="Candara"/>
                <a:sym typeface="Candara"/>
              </a:defRPr>
            </a:pPr>
            <a:endParaRPr b="0"/>
          </a:p>
        </p:txBody>
      </p:sp>
      <p:sp>
        <p:nvSpPr>
          <p:cNvPr id="371" name="Shape 371"/>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372"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373" name="pasted-image.pdf"/>
          <p:cNvPicPr>
            <a:picLocks noChangeAspect="1"/>
          </p:cNvPicPr>
          <p:nvPr/>
        </p:nvPicPr>
        <p:blipFill>
          <a:blip r:embed="rId4">
            <a:extLst/>
          </a:blip>
          <a:stretch>
            <a:fillRect/>
          </a:stretch>
        </p:blipFill>
        <p:spPr>
          <a:xfrm>
            <a:off x="425450" y="5505450"/>
            <a:ext cx="8496300" cy="1206500"/>
          </a:xfrm>
          <a:prstGeom prst="rect">
            <a:avLst/>
          </a:prstGeom>
          <a:ln w="12700">
            <a:miter lim="400000"/>
          </a:ln>
        </p:spPr>
      </p:pic>
      <p:pic>
        <p:nvPicPr>
          <p:cNvPr id="374" name="pasted-image.pdf"/>
          <p:cNvPicPr>
            <a:picLocks noChangeAspect="1"/>
          </p:cNvPicPr>
          <p:nvPr/>
        </p:nvPicPr>
        <p:blipFill>
          <a:blip r:embed="rId5">
            <a:extLst/>
          </a:blip>
          <a:stretch>
            <a:fillRect/>
          </a:stretch>
        </p:blipFill>
        <p:spPr>
          <a:xfrm>
            <a:off x="349250" y="2411412"/>
            <a:ext cx="1282700" cy="1282701"/>
          </a:xfrm>
          <a:prstGeom prst="rect">
            <a:avLst/>
          </a:prstGeom>
          <a:ln w="12700">
            <a:miter lim="400000"/>
          </a:ln>
        </p:spPr>
      </p:pic>
      <p:pic>
        <p:nvPicPr>
          <p:cNvPr id="375" name="pasted-image.pdf"/>
          <p:cNvPicPr>
            <a:picLocks noChangeAspect="1"/>
          </p:cNvPicPr>
          <p:nvPr/>
        </p:nvPicPr>
        <p:blipFill>
          <a:blip r:embed="rId6">
            <a:extLst/>
          </a:blip>
          <a:stretch>
            <a:fillRect/>
          </a:stretch>
        </p:blipFill>
        <p:spPr>
          <a:xfrm>
            <a:off x="4718050" y="2430462"/>
            <a:ext cx="1308100" cy="1244601"/>
          </a:xfrm>
          <a:prstGeom prst="rect">
            <a:avLst/>
          </a:prstGeom>
          <a:ln w="12700">
            <a:miter lim="400000"/>
          </a:ln>
        </p:spPr>
      </p:pic>
      <p:pic>
        <p:nvPicPr>
          <p:cNvPr id="376" name="pasted-image.pdf"/>
          <p:cNvPicPr>
            <a:picLocks noChangeAspect="1"/>
          </p:cNvPicPr>
          <p:nvPr/>
        </p:nvPicPr>
        <p:blipFill>
          <a:blip r:embed="rId7">
            <a:extLst/>
          </a:blip>
          <a:stretch>
            <a:fillRect/>
          </a:stretch>
        </p:blipFill>
        <p:spPr>
          <a:xfrm>
            <a:off x="1761331" y="2506662"/>
            <a:ext cx="2463801" cy="1092201"/>
          </a:xfrm>
          <a:prstGeom prst="rect">
            <a:avLst/>
          </a:prstGeom>
          <a:ln w="12700">
            <a:miter lim="400000"/>
          </a:ln>
        </p:spPr>
      </p:pic>
      <p:pic>
        <p:nvPicPr>
          <p:cNvPr id="377" name="pasted-image.pdf"/>
          <p:cNvPicPr>
            <a:picLocks noChangeAspect="1"/>
          </p:cNvPicPr>
          <p:nvPr/>
        </p:nvPicPr>
        <p:blipFill>
          <a:blip r:embed="rId8">
            <a:extLst/>
          </a:blip>
          <a:stretch>
            <a:fillRect/>
          </a:stretch>
        </p:blipFill>
        <p:spPr>
          <a:xfrm>
            <a:off x="6324600" y="2506662"/>
            <a:ext cx="2463800" cy="1092201"/>
          </a:xfrm>
          <a:prstGeom prst="rect">
            <a:avLst/>
          </a:prstGeom>
          <a:ln w="12700">
            <a:miter lim="400000"/>
          </a:ln>
        </p:spPr>
      </p:pic>
      <p:pic>
        <p:nvPicPr>
          <p:cNvPr id="378" name="pasted-image.pdf"/>
          <p:cNvPicPr>
            <a:picLocks noChangeAspect="1"/>
          </p:cNvPicPr>
          <p:nvPr/>
        </p:nvPicPr>
        <p:blipFill>
          <a:blip r:embed="rId9">
            <a:extLst/>
          </a:blip>
          <a:stretch>
            <a:fillRect/>
          </a:stretch>
        </p:blipFill>
        <p:spPr>
          <a:xfrm>
            <a:off x="228600" y="4145756"/>
            <a:ext cx="8686800" cy="1219201"/>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6" name="Shape 36"/>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Intelligence/ability …</a:t>
            </a:r>
          </a:p>
        </p:txBody>
      </p:sp>
      <p:pic>
        <p:nvPicPr>
          <p:cNvPr id="37" name="discussion-icon-powerpoint.png" descr="discussion-icon-powerpoint.png"/>
          <p:cNvPicPr>
            <a:picLocks noChangeAspect="1"/>
          </p:cNvPicPr>
          <p:nvPr/>
        </p:nvPicPr>
        <p:blipFill>
          <a:blip r:embed="rId3">
            <a:extLst/>
          </a:blip>
          <a:stretch>
            <a:fillRect/>
          </a:stretch>
        </p:blipFill>
        <p:spPr>
          <a:xfrm>
            <a:off x="7932737" y="176212"/>
            <a:ext cx="1211263" cy="1084263"/>
          </a:xfrm>
          <a:prstGeom prst="rect">
            <a:avLst/>
          </a:prstGeom>
          <a:ln w="12700">
            <a:miter lim="400000"/>
          </a:ln>
        </p:spPr>
      </p:pic>
      <p:pic>
        <p:nvPicPr>
          <p:cNvPr id="38" name="image.jpg"/>
          <p:cNvPicPr>
            <a:picLocks noChangeAspect="1"/>
          </p:cNvPicPr>
          <p:nvPr/>
        </p:nvPicPr>
        <p:blipFill>
          <a:blip r:embed="rId4">
            <a:extLst/>
          </a:blip>
          <a:stretch>
            <a:fillRect/>
          </a:stretch>
        </p:blipFill>
        <p:spPr>
          <a:xfrm>
            <a:off x="4694237" y="1585912"/>
            <a:ext cx="3870326" cy="3351213"/>
          </a:xfrm>
          <a:prstGeom prst="rect">
            <a:avLst/>
          </a:prstGeom>
          <a:ln w="12700">
            <a:miter lim="400000"/>
          </a:ln>
        </p:spPr>
      </p:pic>
      <p:sp>
        <p:nvSpPr>
          <p:cNvPr id="39" name="Shape 39"/>
          <p:cNvSpPr/>
          <p:nvPr/>
        </p:nvSpPr>
        <p:spPr>
          <a:xfrm>
            <a:off x="7354887" y="4676775"/>
            <a:ext cx="1121332" cy="2392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sz="1100">
                <a:solidFill>
                  <a:srgbClr val="FFFFFF"/>
                </a:solidFill>
                <a:latin typeface="Arial"/>
                <a:ea typeface="Arial"/>
                <a:cs typeface="Arial"/>
                <a:sym typeface="Arial"/>
              </a:defRPr>
            </a:pPr>
            <a:r>
              <a:t>Source: </a:t>
            </a:r>
            <a:r>
              <a:rPr u="sng">
                <a:solidFill>
                  <a:srgbClr val="0000FF"/>
                </a:solidFill>
                <a:uFill>
                  <a:solidFill>
                    <a:srgbClr val="0000FF"/>
                  </a:solidFill>
                </a:uFill>
                <a:hlinkClick r:id="rId5" invalidUrl="" action="" tgtFrame="" tooltip="" history="1" highlightClick="0" endSnd="0"/>
              </a:rPr>
              <a:t>Z Read</a:t>
            </a:r>
            <a:r>
              <a:t> </a:t>
            </a:r>
          </a:p>
        </p:txBody>
      </p:sp>
      <p:sp>
        <p:nvSpPr>
          <p:cNvPr id="40" name="Shape 40"/>
          <p:cNvSpPr/>
          <p:nvPr/>
        </p:nvSpPr>
        <p:spPr>
          <a:xfrm>
            <a:off x="4040187" y="5345112"/>
            <a:ext cx="920751" cy="3828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600" u="sng">
                <a:solidFill>
                  <a:srgbClr val="0000FF"/>
                </a:solidFill>
                <a:uFill>
                  <a:solidFill>
                    <a:srgbClr val="0000FF"/>
                  </a:solidFill>
                </a:uFill>
                <a:latin typeface="Arial"/>
                <a:ea typeface="Arial"/>
                <a:cs typeface="Arial"/>
                <a:sym typeface="Arial"/>
                <a:hlinkClick r:id="rId6"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6" invalidUrl="" action="" tgtFrame="" tooltip="" history="1" highlightClick="0" endSnd="0"/>
              </a:rPr>
              <a:t>or</a:t>
            </a:r>
          </a:p>
        </p:txBody>
      </p:sp>
      <p:sp>
        <p:nvSpPr>
          <p:cNvPr id="41" name="Shape 41"/>
          <p:cNvSpPr/>
          <p:nvPr>
            <p:ph type="sldNum" sz="quarter" idx="4294967295"/>
          </p:nvPr>
        </p:nvSpPr>
        <p:spPr>
          <a:xfrm>
            <a:off x="8437562" y="6408433"/>
            <a:ext cx="127001"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42" name="Shape 42"/>
          <p:cNvSpPr/>
          <p:nvPr/>
        </p:nvSpPr>
        <p:spPr>
          <a:xfrm>
            <a:off x="522287" y="6284912"/>
            <a:ext cx="8042276" cy="1"/>
          </a:xfrm>
          <a:prstGeom prst="line">
            <a:avLst/>
          </a:prstGeom>
          <a:ln w="12700">
            <a:solidFill>
              <a:srgbClr val="0092CF"/>
            </a:solidFill>
          </a:ln>
        </p:spPr>
        <p:txBody>
          <a:bodyPr lIns="45719" rIns="45719"/>
          <a:lstStyle/>
          <a:p>
            <a:pPr/>
          </a:p>
        </p:txBody>
      </p:sp>
      <p:pic>
        <p:nvPicPr>
          <p:cNvPr id="43" name="image.jpg"/>
          <p:cNvPicPr>
            <a:picLocks noChangeAspect="1"/>
          </p:cNvPicPr>
          <p:nvPr/>
        </p:nvPicPr>
        <p:blipFill>
          <a:blip r:embed="rId7">
            <a:extLst/>
          </a:blip>
          <a:stretch>
            <a:fillRect/>
          </a:stretch>
        </p:blipFill>
        <p:spPr>
          <a:xfrm>
            <a:off x="522287" y="1585912"/>
            <a:ext cx="3870326" cy="3351213"/>
          </a:xfrm>
          <a:prstGeom prst="rect">
            <a:avLst/>
          </a:prstGeom>
          <a:ln w="12700">
            <a:miter lim="400000"/>
          </a:ln>
        </p:spPr>
      </p:pic>
      <p:sp>
        <p:nvSpPr>
          <p:cNvPr id="44" name="Shape 44"/>
          <p:cNvSpPr/>
          <p:nvPr/>
        </p:nvSpPr>
        <p:spPr>
          <a:xfrm>
            <a:off x="522287" y="4668837"/>
            <a:ext cx="1869218" cy="23927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100">
                <a:solidFill>
                  <a:srgbClr val="FFFFFF"/>
                </a:solidFill>
                <a:latin typeface="Arial"/>
                <a:ea typeface="Arial"/>
                <a:cs typeface="Arial"/>
                <a:sym typeface="Arial"/>
              </a:defRPr>
            </a:lvl1pPr>
          </a:lstStyle>
          <a:p>
            <a:pPr/>
            <a:r>
              <a:t>Source: iStock, Andrew Rich</a:t>
            </a:r>
          </a:p>
        </p:txBody>
      </p:sp>
      <p:sp>
        <p:nvSpPr>
          <p:cNvPr id="45" name="Shape 45"/>
          <p:cNvSpPr/>
          <p:nvPr/>
        </p:nvSpPr>
        <p:spPr>
          <a:xfrm>
            <a:off x="522287" y="5345112"/>
            <a:ext cx="3352751" cy="3828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600">
                <a:latin typeface="Arial"/>
                <a:ea typeface="Arial"/>
                <a:cs typeface="Arial"/>
                <a:sym typeface="Arial"/>
              </a:defRPr>
            </a:lvl1pPr>
          </a:lstStyle>
          <a:p>
            <a:pPr/>
            <a:r>
              <a:t>Are you born with it … </a:t>
            </a:r>
          </a:p>
        </p:txBody>
      </p:sp>
      <p:sp>
        <p:nvSpPr>
          <p:cNvPr id="46" name="Shape 46"/>
          <p:cNvSpPr/>
          <p:nvPr/>
        </p:nvSpPr>
        <p:spPr>
          <a:xfrm>
            <a:off x="5192786" y="5345112"/>
            <a:ext cx="3371777" cy="3828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r">
              <a:defRPr sz="2600">
                <a:latin typeface="Arial"/>
                <a:ea typeface="Arial"/>
                <a:cs typeface="Arial"/>
                <a:sym typeface="Arial"/>
              </a:defRPr>
            </a:lvl1pPr>
          </a:lstStyle>
          <a:p>
            <a:pPr/>
            <a:r>
              <a:t>…  can you develop it?</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83" name="Shape 383"/>
          <p:cNvSpPr/>
          <p:nvPr/>
        </p:nvSpPr>
        <p:spPr>
          <a:xfrm>
            <a:off x="39687" y="319087"/>
            <a:ext cx="7812088" cy="1866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b="1" sz="4000">
                <a:solidFill>
                  <a:srgbClr val="FFFFFF"/>
                </a:solidFill>
                <a:latin typeface="Candara"/>
                <a:ea typeface="Candara"/>
                <a:cs typeface="Candara"/>
                <a:sym typeface="Candara"/>
              </a:defRPr>
            </a:pPr>
            <a:r>
              <a:t>Maths:</a:t>
            </a:r>
            <a:endParaRPr b="0"/>
          </a:p>
          <a:p>
            <a:pPr algn="ctr">
              <a:defRPr b="1" sz="4000">
                <a:solidFill>
                  <a:srgbClr val="FFFFFF"/>
                </a:solidFill>
                <a:latin typeface="Candara"/>
                <a:ea typeface="Candara"/>
                <a:cs typeface="Candara"/>
                <a:sym typeface="Candara"/>
              </a:defRPr>
            </a:pPr>
            <a:endParaRPr b="0"/>
          </a:p>
        </p:txBody>
      </p:sp>
      <p:sp>
        <p:nvSpPr>
          <p:cNvPr id="384" name="Shape 384"/>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385"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386" name="pasted-image.pdf"/>
          <p:cNvPicPr>
            <a:picLocks noChangeAspect="1"/>
          </p:cNvPicPr>
          <p:nvPr/>
        </p:nvPicPr>
        <p:blipFill>
          <a:blip r:embed="rId4">
            <a:extLst/>
          </a:blip>
          <a:stretch>
            <a:fillRect/>
          </a:stretch>
        </p:blipFill>
        <p:spPr>
          <a:xfrm>
            <a:off x="425450" y="5505450"/>
            <a:ext cx="8496300" cy="1206500"/>
          </a:xfrm>
          <a:prstGeom prst="rect">
            <a:avLst/>
          </a:prstGeom>
          <a:ln w="12700">
            <a:miter lim="400000"/>
          </a:ln>
        </p:spPr>
      </p:pic>
      <p:pic>
        <p:nvPicPr>
          <p:cNvPr id="387" name="pasted-image.pdf"/>
          <p:cNvPicPr>
            <a:picLocks noChangeAspect="1"/>
          </p:cNvPicPr>
          <p:nvPr/>
        </p:nvPicPr>
        <p:blipFill>
          <a:blip r:embed="rId5">
            <a:extLst/>
          </a:blip>
          <a:stretch>
            <a:fillRect/>
          </a:stretch>
        </p:blipFill>
        <p:spPr>
          <a:xfrm>
            <a:off x="425450" y="1898650"/>
            <a:ext cx="8293100" cy="3060700"/>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392" name="Shape 392"/>
          <p:cNvSpPr/>
          <p:nvPr/>
        </p:nvSpPr>
        <p:spPr>
          <a:xfrm>
            <a:off x="65087" y="65087"/>
            <a:ext cx="7812088" cy="2857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b="1" sz="3200">
                <a:solidFill>
                  <a:srgbClr val="FFFFFF"/>
                </a:solidFill>
                <a:latin typeface="Candara"/>
                <a:ea typeface="Candara"/>
                <a:cs typeface="Candara"/>
                <a:sym typeface="Candara"/>
              </a:defRPr>
            </a:pPr>
            <a:r>
              <a:t>How does marking your work help you to move your learning on?</a:t>
            </a:r>
            <a:endParaRPr b="0"/>
          </a:p>
          <a:p>
            <a:pPr algn="ctr">
              <a:defRPr b="1" sz="4000">
                <a:solidFill>
                  <a:srgbClr val="FFFFFF"/>
                </a:solidFill>
                <a:latin typeface="Candara"/>
                <a:ea typeface="Candara"/>
                <a:cs typeface="Candara"/>
                <a:sym typeface="Candara"/>
              </a:defRPr>
            </a:pPr>
            <a:endParaRPr b="0"/>
          </a:p>
          <a:p>
            <a:pPr algn="ctr">
              <a:defRPr b="1" sz="4000">
                <a:solidFill>
                  <a:srgbClr val="FFFFFF"/>
                </a:solidFill>
                <a:latin typeface="Candara"/>
                <a:ea typeface="Candara"/>
                <a:cs typeface="Candara"/>
                <a:sym typeface="Candara"/>
              </a:defRPr>
            </a:pPr>
            <a:endParaRPr b="0"/>
          </a:p>
        </p:txBody>
      </p:sp>
      <p:sp>
        <p:nvSpPr>
          <p:cNvPr id="393" name="Shape 393"/>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394"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395" name="pasted-image.pdf"/>
          <p:cNvPicPr>
            <a:picLocks noChangeAspect="1"/>
          </p:cNvPicPr>
          <p:nvPr/>
        </p:nvPicPr>
        <p:blipFill>
          <a:blip r:embed="rId4">
            <a:extLst/>
          </a:blip>
          <a:stretch>
            <a:fillRect/>
          </a:stretch>
        </p:blipFill>
        <p:spPr>
          <a:xfrm>
            <a:off x="425450" y="5505450"/>
            <a:ext cx="8496300" cy="1206500"/>
          </a:xfrm>
          <a:prstGeom prst="rect">
            <a:avLst/>
          </a:prstGeom>
          <a:ln w="12700">
            <a:miter lim="400000"/>
          </a:ln>
        </p:spPr>
      </p:pic>
      <p:pic>
        <p:nvPicPr>
          <p:cNvPr id="396" name="pasted-image.pdf"/>
          <p:cNvPicPr>
            <a:picLocks noChangeAspect="1"/>
          </p:cNvPicPr>
          <p:nvPr/>
        </p:nvPicPr>
        <p:blipFill>
          <a:blip r:embed="rId5">
            <a:extLst/>
          </a:blip>
          <a:stretch>
            <a:fillRect/>
          </a:stretch>
        </p:blipFill>
        <p:spPr>
          <a:xfrm>
            <a:off x="307181" y="1697037"/>
            <a:ext cx="4584701" cy="939801"/>
          </a:xfrm>
          <a:prstGeom prst="rect">
            <a:avLst/>
          </a:prstGeom>
          <a:ln w="12700">
            <a:miter lim="400000"/>
          </a:ln>
        </p:spPr>
      </p:pic>
      <p:pic>
        <p:nvPicPr>
          <p:cNvPr id="397" name="pasted-image.pdf"/>
          <p:cNvPicPr>
            <a:picLocks noChangeAspect="1"/>
          </p:cNvPicPr>
          <p:nvPr/>
        </p:nvPicPr>
        <p:blipFill>
          <a:blip r:embed="rId6">
            <a:extLst/>
          </a:blip>
          <a:stretch>
            <a:fillRect/>
          </a:stretch>
        </p:blipFill>
        <p:spPr>
          <a:xfrm>
            <a:off x="5581650" y="1970087"/>
            <a:ext cx="3035300" cy="393701"/>
          </a:xfrm>
          <a:prstGeom prst="rect">
            <a:avLst/>
          </a:prstGeom>
          <a:ln w="12700">
            <a:miter lim="400000"/>
          </a:ln>
        </p:spPr>
      </p:pic>
      <p:pic>
        <p:nvPicPr>
          <p:cNvPr id="398" name="pasted-image.pdf"/>
          <p:cNvPicPr>
            <a:picLocks noChangeAspect="1"/>
          </p:cNvPicPr>
          <p:nvPr/>
        </p:nvPicPr>
        <p:blipFill>
          <a:blip r:embed="rId7">
            <a:extLst/>
          </a:blip>
          <a:stretch>
            <a:fillRect/>
          </a:stretch>
        </p:blipFill>
        <p:spPr>
          <a:xfrm>
            <a:off x="628650" y="3098800"/>
            <a:ext cx="3111500" cy="660400"/>
          </a:xfrm>
          <a:prstGeom prst="rect">
            <a:avLst/>
          </a:prstGeom>
          <a:ln w="12700">
            <a:miter lim="400000"/>
          </a:ln>
        </p:spPr>
      </p:pic>
      <p:pic>
        <p:nvPicPr>
          <p:cNvPr id="399" name="pasted-image.pdf"/>
          <p:cNvPicPr>
            <a:picLocks noChangeAspect="1"/>
          </p:cNvPicPr>
          <p:nvPr/>
        </p:nvPicPr>
        <p:blipFill>
          <a:blip r:embed="rId8">
            <a:extLst/>
          </a:blip>
          <a:stretch>
            <a:fillRect/>
          </a:stretch>
        </p:blipFill>
        <p:spPr>
          <a:xfrm>
            <a:off x="330200" y="4438650"/>
            <a:ext cx="3251200" cy="647700"/>
          </a:xfrm>
          <a:prstGeom prst="rect">
            <a:avLst/>
          </a:prstGeom>
          <a:ln w="12700">
            <a:miter lim="400000"/>
          </a:ln>
        </p:spPr>
      </p:pic>
      <p:pic>
        <p:nvPicPr>
          <p:cNvPr id="400" name="pasted-image.pdf"/>
          <p:cNvPicPr>
            <a:picLocks noChangeAspect="1"/>
          </p:cNvPicPr>
          <p:nvPr/>
        </p:nvPicPr>
        <p:blipFill>
          <a:blip r:embed="rId9">
            <a:extLst/>
          </a:blip>
          <a:stretch>
            <a:fillRect/>
          </a:stretch>
        </p:blipFill>
        <p:spPr>
          <a:xfrm>
            <a:off x="4356100" y="3098800"/>
            <a:ext cx="4546600" cy="660400"/>
          </a:xfrm>
          <a:prstGeom prst="rect">
            <a:avLst/>
          </a:prstGeom>
          <a:ln w="12700">
            <a:miter lim="400000"/>
          </a:ln>
        </p:spPr>
      </p:pic>
      <p:pic>
        <p:nvPicPr>
          <p:cNvPr id="401" name="pasted-image.pdf"/>
          <p:cNvPicPr>
            <a:picLocks noChangeAspect="1"/>
          </p:cNvPicPr>
          <p:nvPr/>
        </p:nvPicPr>
        <p:blipFill>
          <a:blip r:embed="rId10">
            <a:extLst/>
          </a:blip>
          <a:stretch>
            <a:fillRect/>
          </a:stretch>
        </p:blipFill>
        <p:spPr>
          <a:xfrm>
            <a:off x="4337050" y="4214018"/>
            <a:ext cx="4584700" cy="939801"/>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406" name="Shape 406"/>
          <p:cNvSpPr/>
          <p:nvPr/>
        </p:nvSpPr>
        <p:spPr>
          <a:xfrm>
            <a:off x="65087" y="312737"/>
            <a:ext cx="7812088" cy="2362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b="1" sz="3200">
                <a:solidFill>
                  <a:srgbClr val="FFFFFF"/>
                </a:solidFill>
                <a:latin typeface="Candara"/>
                <a:ea typeface="Candara"/>
                <a:cs typeface="Candara"/>
                <a:sym typeface="Candara"/>
              </a:defRPr>
            </a:pPr>
            <a:r>
              <a:t>Self Reflections</a:t>
            </a:r>
            <a:endParaRPr b="0"/>
          </a:p>
          <a:p>
            <a:pPr algn="ctr">
              <a:defRPr b="1" sz="4000">
                <a:solidFill>
                  <a:srgbClr val="FFFFFF"/>
                </a:solidFill>
                <a:latin typeface="Candara"/>
                <a:ea typeface="Candara"/>
                <a:cs typeface="Candara"/>
                <a:sym typeface="Candara"/>
              </a:defRPr>
            </a:pPr>
            <a:endParaRPr b="0"/>
          </a:p>
          <a:p>
            <a:pPr algn="ctr">
              <a:defRPr b="1" sz="4000">
                <a:solidFill>
                  <a:srgbClr val="FFFFFF"/>
                </a:solidFill>
                <a:latin typeface="Candara"/>
                <a:ea typeface="Candara"/>
                <a:cs typeface="Candara"/>
                <a:sym typeface="Candara"/>
              </a:defRPr>
            </a:pPr>
            <a:endParaRPr b="0"/>
          </a:p>
        </p:txBody>
      </p:sp>
      <p:sp>
        <p:nvSpPr>
          <p:cNvPr id="407" name="Shape 407"/>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408"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409" name="pasted-image.pdf"/>
          <p:cNvPicPr>
            <a:picLocks noChangeAspect="1"/>
          </p:cNvPicPr>
          <p:nvPr/>
        </p:nvPicPr>
        <p:blipFill>
          <a:blip r:embed="rId4">
            <a:extLst/>
          </a:blip>
          <a:stretch>
            <a:fillRect/>
          </a:stretch>
        </p:blipFill>
        <p:spPr>
          <a:xfrm>
            <a:off x="425450" y="5505450"/>
            <a:ext cx="8496300" cy="1206500"/>
          </a:xfrm>
          <a:prstGeom prst="rect">
            <a:avLst/>
          </a:prstGeom>
          <a:ln w="12700">
            <a:miter lim="400000"/>
          </a:ln>
        </p:spPr>
      </p:pic>
      <p:pic>
        <p:nvPicPr>
          <p:cNvPr id="410" name="pasted-image.pdf"/>
          <p:cNvPicPr>
            <a:picLocks noChangeAspect="1"/>
          </p:cNvPicPr>
          <p:nvPr/>
        </p:nvPicPr>
        <p:blipFill>
          <a:blip r:embed="rId5">
            <a:extLst/>
          </a:blip>
          <a:stretch>
            <a:fillRect/>
          </a:stretch>
        </p:blipFill>
        <p:spPr>
          <a:xfrm>
            <a:off x="2006600" y="1504950"/>
            <a:ext cx="5130800" cy="3848100"/>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415" name="Shape 415"/>
          <p:cNvSpPr/>
          <p:nvPr/>
        </p:nvSpPr>
        <p:spPr>
          <a:xfrm>
            <a:off x="65087" y="312737"/>
            <a:ext cx="7812088" cy="2362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b="1" sz="3200">
                <a:solidFill>
                  <a:srgbClr val="FFFFFF"/>
                </a:solidFill>
                <a:latin typeface="Candara"/>
                <a:ea typeface="Candara"/>
                <a:cs typeface="Candara"/>
                <a:sym typeface="Candara"/>
              </a:defRPr>
            </a:pPr>
            <a:r>
              <a:t>Key things to note:</a:t>
            </a:r>
            <a:endParaRPr b="0"/>
          </a:p>
          <a:p>
            <a:pPr algn="ctr">
              <a:defRPr b="1" sz="4000">
                <a:solidFill>
                  <a:srgbClr val="FFFFFF"/>
                </a:solidFill>
                <a:latin typeface="Candara"/>
                <a:ea typeface="Candara"/>
                <a:cs typeface="Candara"/>
                <a:sym typeface="Candara"/>
              </a:defRPr>
            </a:pPr>
            <a:endParaRPr b="0"/>
          </a:p>
          <a:p>
            <a:pPr algn="ctr">
              <a:defRPr b="1" sz="4000">
                <a:solidFill>
                  <a:srgbClr val="FFFFFF"/>
                </a:solidFill>
                <a:latin typeface="Candara"/>
                <a:ea typeface="Candara"/>
                <a:cs typeface="Candara"/>
                <a:sym typeface="Candara"/>
              </a:defRPr>
            </a:pPr>
            <a:endParaRPr b="0"/>
          </a:p>
        </p:txBody>
      </p:sp>
      <p:sp>
        <p:nvSpPr>
          <p:cNvPr id="416" name="Shape 416"/>
          <p:cNvSpPr/>
          <p:nvPr>
            <p:ph type="sldNum" sz="quarter" idx="4294967295"/>
          </p:nvPr>
        </p:nvSpPr>
        <p:spPr>
          <a:xfrm>
            <a:off x="8467749" y="6408433"/>
            <a:ext cx="153964"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pic>
        <p:nvPicPr>
          <p:cNvPr id="417" name="pasted-image.pdf"/>
          <p:cNvPicPr>
            <a:picLocks noChangeAspect="1"/>
          </p:cNvPicPr>
          <p:nvPr/>
        </p:nvPicPr>
        <p:blipFill>
          <a:blip r:embed="rId3">
            <a:extLst/>
          </a:blip>
          <a:stretch>
            <a:fillRect/>
          </a:stretch>
        </p:blipFill>
        <p:spPr>
          <a:xfrm>
            <a:off x="7867650" y="124470"/>
            <a:ext cx="981006" cy="965497"/>
          </a:xfrm>
          <a:prstGeom prst="rect">
            <a:avLst/>
          </a:prstGeom>
          <a:ln w="12700">
            <a:miter lim="400000"/>
          </a:ln>
        </p:spPr>
      </p:pic>
      <p:pic>
        <p:nvPicPr>
          <p:cNvPr id="418" name="pasted-image.pdf"/>
          <p:cNvPicPr>
            <a:picLocks noChangeAspect="1"/>
          </p:cNvPicPr>
          <p:nvPr/>
        </p:nvPicPr>
        <p:blipFill>
          <a:blip r:embed="rId4">
            <a:extLst/>
          </a:blip>
          <a:stretch>
            <a:fillRect/>
          </a:stretch>
        </p:blipFill>
        <p:spPr>
          <a:xfrm>
            <a:off x="425450" y="5505450"/>
            <a:ext cx="8496300" cy="1206500"/>
          </a:xfrm>
          <a:prstGeom prst="rect">
            <a:avLst/>
          </a:prstGeom>
          <a:ln w="12700">
            <a:miter lim="400000"/>
          </a:ln>
        </p:spPr>
      </p:pic>
      <p:pic>
        <p:nvPicPr>
          <p:cNvPr id="419" name="pasted-image.pdf"/>
          <p:cNvPicPr>
            <a:picLocks noChangeAspect="1"/>
          </p:cNvPicPr>
          <p:nvPr/>
        </p:nvPicPr>
        <p:blipFill>
          <a:blip r:embed="rId5">
            <a:extLst/>
          </a:blip>
          <a:stretch>
            <a:fillRect/>
          </a:stretch>
        </p:blipFill>
        <p:spPr>
          <a:xfrm>
            <a:off x="546100" y="1377950"/>
            <a:ext cx="8051800" cy="410210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51" name="Shape 51"/>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Success is a combination of:</a:t>
            </a:r>
          </a:p>
        </p:txBody>
      </p:sp>
      <p:grpSp>
        <p:nvGrpSpPr>
          <p:cNvPr id="54" name="Group 54"/>
          <p:cNvGrpSpPr/>
          <p:nvPr/>
        </p:nvGrpSpPr>
        <p:grpSpPr>
          <a:xfrm>
            <a:off x="522287" y="2146299"/>
            <a:ext cx="3240089" cy="3240089"/>
            <a:chOff x="0" y="0"/>
            <a:chExt cx="3240087" cy="3240087"/>
          </a:xfrm>
        </p:grpSpPr>
        <p:sp>
          <p:nvSpPr>
            <p:cNvPr id="52" name="Shape 52"/>
            <p:cNvSpPr/>
            <p:nvPr/>
          </p:nvSpPr>
          <p:spPr>
            <a:xfrm>
              <a:off x="-1" y="-1"/>
              <a:ext cx="3240089" cy="3240089"/>
            </a:xfrm>
            <a:prstGeom prst="rect">
              <a:avLst/>
            </a:prstGeom>
            <a:solidFill>
              <a:srgbClr val="339933"/>
            </a:solidFill>
            <a:ln w="12700" cap="flat">
              <a:noFill/>
              <a:miter lim="400000"/>
            </a:ln>
            <a:effectLst/>
          </p:spPr>
          <p:txBody>
            <a:bodyPr wrap="square" lIns="45719" tIns="45719" rIns="45719" bIns="45719" numCol="1" anchor="ctr">
              <a:noAutofit/>
            </a:bodyPr>
            <a:lstStyle/>
            <a:p>
              <a:pPr algn="ctr">
                <a:defRPr b="1" sz="3600">
                  <a:solidFill>
                    <a:srgbClr val="FFFFFF"/>
                  </a:solidFill>
                  <a:latin typeface="Arial"/>
                  <a:ea typeface="Arial"/>
                  <a:cs typeface="Arial"/>
                  <a:sym typeface="Arial"/>
                </a:defRPr>
              </a:pPr>
            </a:p>
          </p:txBody>
        </p:sp>
        <p:sp>
          <p:nvSpPr>
            <p:cNvPr id="53" name="Shape 53"/>
            <p:cNvSpPr/>
            <p:nvPr/>
          </p:nvSpPr>
          <p:spPr>
            <a:xfrm>
              <a:off x="-1" y="560722"/>
              <a:ext cx="3240089" cy="21186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defRPr b="1" sz="3600">
                  <a:solidFill>
                    <a:srgbClr val="FFFFFF"/>
                  </a:solidFill>
                  <a:latin typeface="Arial"/>
                  <a:ea typeface="Arial"/>
                  <a:cs typeface="Arial"/>
                  <a:sym typeface="Arial"/>
                </a:defRPr>
              </a:pPr>
            </a:p>
            <a:p>
              <a:pPr algn="ctr">
                <a:defRPr b="1" sz="3600">
                  <a:solidFill>
                    <a:srgbClr val="FFFFFF"/>
                  </a:solidFill>
                  <a:latin typeface="Arial"/>
                  <a:ea typeface="Arial"/>
                  <a:cs typeface="Arial"/>
                  <a:sym typeface="Arial"/>
                </a:defRPr>
              </a:pPr>
            </a:p>
            <a:p>
              <a:pPr algn="ctr">
                <a:defRPr b="1" sz="3600">
                  <a:solidFill>
                    <a:srgbClr val="FFFFFF"/>
                  </a:solidFill>
                  <a:latin typeface="Arial"/>
                  <a:ea typeface="Arial"/>
                  <a:cs typeface="Arial"/>
                  <a:sym typeface="Arial"/>
                </a:defRPr>
              </a:pPr>
            </a:p>
            <a:p>
              <a:pPr algn="ctr">
                <a:defRPr b="1" sz="3600">
                  <a:solidFill>
                    <a:srgbClr val="FFFFFF"/>
                  </a:solidFill>
                  <a:latin typeface="Arial"/>
                  <a:ea typeface="Arial"/>
                  <a:cs typeface="Arial"/>
                  <a:sym typeface="Arial"/>
                </a:defRPr>
              </a:pPr>
              <a:r>
                <a:t>Talent</a:t>
              </a:r>
            </a:p>
          </p:txBody>
        </p:sp>
      </p:grpSp>
      <p:grpSp>
        <p:nvGrpSpPr>
          <p:cNvPr id="57" name="Group 57"/>
          <p:cNvGrpSpPr/>
          <p:nvPr/>
        </p:nvGrpSpPr>
        <p:grpSpPr>
          <a:xfrm>
            <a:off x="5381624" y="2146299"/>
            <a:ext cx="3240089" cy="3240089"/>
            <a:chOff x="0" y="0"/>
            <a:chExt cx="3240087" cy="3240087"/>
          </a:xfrm>
        </p:grpSpPr>
        <p:sp>
          <p:nvSpPr>
            <p:cNvPr id="55" name="Shape 55"/>
            <p:cNvSpPr/>
            <p:nvPr/>
          </p:nvSpPr>
          <p:spPr>
            <a:xfrm>
              <a:off x="-1" y="-1"/>
              <a:ext cx="3240089" cy="3240089"/>
            </a:xfrm>
            <a:prstGeom prst="rect">
              <a:avLst/>
            </a:prstGeom>
            <a:solidFill>
              <a:srgbClr val="339933"/>
            </a:solidFill>
            <a:ln w="12700" cap="flat">
              <a:noFill/>
              <a:miter lim="400000"/>
            </a:ln>
            <a:effectLst/>
          </p:spPr>
          <p:txBody>
            <a:bodyPr wrap="square" lIns="45719" tIns="45719" rIns="45719" bIns="45719" numCol="1" anchor="ctr">
              <a:noAutofit/>
            </a:bodyPr>
            <a:lstStyle/>
            <a:p>
              <a:pPr algn="ctr">
                <a:defRPr b="1" sz="2800">
                  <a:solidFill>
                    <a:srgbClr val="FFFFFF"/>
                  </a:solidFill>
                  <a:latin typeface="Arial"/>
                  <a:ea typeface="Arial"/>
                  <a:cs typeface="Arial"/>
                  <a:sym typeface="Arial"/>
                </a:defRPr>
              </a:pPr>
            </a:p>
          </p:txBody>
        </p:sp>
        <p:sp>
          <p:nvSpPr>
            <p:cNvPr id="56" name="Shape 56"/>
            <p:cNvSpPr/>
            <p:nvPr/>
          </p:nvSpPr>
          <p:spPr>
            <a:xfrm>
              <a:off x="-1" y="515002"/>
              <a:ext cx="3240089" cy="22100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sz="3600">
                  <a:solidFill>
                    <a:srgbClr val="FFFFFF"/>
                  </a:solidFill>
                  <a:latin typeface="Arial"/>
                  <a:ea typeface="Arial"/>
                  <a:cs typeface="Arial"/>
                  <a:sym typeface="Arial"/>
                </a:defRPr>
              </a:pPr>
            </a:p>
            <a:p>
              <a:pPr algn="ctr">
                <a:defRPr b="1" sz="3600">
                  <a:solidFill>
                    <a:srgbClr val="FFFFFF"/>
                  </a:solidFill>
                  <a:latin typeface="Arial"/>
                  <a:ea typeface="Arial"/>
                  <a:cs typeface="Arial"/>
                  <a:sym typeface="Arial"/>
                </a:defRPr>
              </a:pPr>
            </a:p>
            <a:p>
              <a:pPr algn="ctr">
                <a:defRPr b="1" sz="3600">
                  <a:solidFill>
                    <a:srgbClr val="FFFFFF"/>
                  </a:solidFill>
                  <a:latin typeface="Arial"/>
                  <a:ea typeface="Arial"/>
                  <a:cs typeface="Arial"/>
                  <a:sym typeface="Arial"/>
                </a:defRPr>
              </a:pPr>
            </a:p>
            <a:p>
              <a:pPr algn="ctr">
                <a:defRPr b="1" sz="3600">
                  <a:solidFill>
                    <a:srgbClr val="FFFFFF"/>
                  </a:solidFill>
                  <a:latin typeface="Arial"/>
                  <a:ea typeface="Arial"/>
                  <a:cs typeface="Arial"/>
                  <a:sym typeface="Arial"/>
                </a:defRPr>
              </a:pPr>
              <a:r>
                <a:t>Mindset</a:t>
              </a:r>
            </a:p>
          </p:txBody>
        </p:sp>
      </p:grpSp>
      <p:sp>
        <p:nvSpPr>
          <p:cNvPr id="58" name="Shape 58"/>
          <p:cNvSpPr/>
          <p:nvPr/>
        </p:nvSpPr>
        <p:spPr>
          <a:xfrm>
            <a:off x="4249737" y="3213100"/>
            <a:ext cx="658813" cy="9428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6000">
                <a:solidFill>
                  <a:srgbClr val="50B848"/>
                </a:solidFill>
                <a:latin typeface="Arial"/>
                <a:ea typeface="Arial"/>
                <a:cs typeface="Arial"/>
                <a:sym typeface="Arial"/>
              </a:defRPr>
            </a:lvl1pPr>
          </a:lstStyle>
          <a:p>
            <a:pPr/>
            <a:r>
              <a:t>+</a:t>
            </a:r>
          </a:p>
        </p:txBody>
      </p:sp>
      <p:sp>
        <p:nvSpPr>
          <p:cNvPr id="59" name="Shape 59"/>
          <p:cNvSpPr/>
          <p:nvPr>
            <p:ph type="sldNum" sz="quarter" idx="4294967295"/>
          </p:nvPr>
        </p:nvSpPr>
        <p:spPr>
          <a:xfrm>
            <a:off x="8494712" y="6408433"/>
            <a:ext cx="127001"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60" name="Shape 60"/>
          <p:cNvSpPr/>
          <p:nvPr/>
        </p:nvSpPr>
        <p:spPr>
          <a:xfrm>
            <a:off x="522287" y="6284912"/>
            <a:ext cx="8099426" cy="1"/>
          </a:xfrm>
          <a:prstGeom prst="line">
            <a:avLst/>
          </a:prstGeom>
          <a:ln w="12700">
            <a:solidFill>
              <a:srgbClr val="0092CF"/>
            </a:solidFill>
          </a:ln>
        </p:spPr>
        <p:txBody>
          <a:bodyPr lIns="45719" rIns="45719"/>
          <a:lstStyle/>
          <a:p>
            <a:pPr/>
          </a:p>
        </p:txBody>
      </p:sp>
      <p:pic>
        <p:nvPicPr>
          <p:cNvPr id="61" name="cpd-images-v2-07.png" descr="cpd-images-v2-07.png"/>
          <p:cNvPicPr>
            <a:picLocks noChangeAspect="1"/>
          </p:cNvPicPr>
          <p:nvPr/>
        </p:nvPicPr>
        <p:blipFill>
          <a:blip r:embed="rId3">
            <a:extLst/>
          </a:blip>
          <a:stretch>
            <a:fillRect/>
          </a:stretch>
        </p:blipFill>
        <p:spPr>
          <a:xfrm>
            <a:off x="1122362" y="2228850"/>
            <a:ext cx="2116138" cy="2116138"/>
          </a:xfrm>
          <a:prstGeom prst="rect">
            <a:avLst/>
          </a:prstGeom>
          <a:ln w="12700">
            <a:miter lim="400000"/>
          </a:ln>
        </p:spPr>
      </p:pic>
      <p:pic>
        <p:nvPicPr>
          <p:cNvPr id="62" name="cpd-images-v2-27.png" descr="cpd-images-v2-27.png"/>
          <p:cNvPicPr>
            <a:picLocks noChangeAspect="1"/>
          </p:cNvPicPr>
          <p:nvPr/>
        </p:nvPicPr>
        <p:blipFill>
          <a:blip r:embed="rId4">
            <a:extLst/>
          </a:blip>
          <a:stretch>
            <a:fillRect/>
          </a:stretch>
        </p:blipFill>
        <p:spPr>
          <a:xfrm>
            <a:off x="5778500" y="2146300"/>
            <a:ext cx="2413000" cy="2413000"/>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67" name="Shape 67"/>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Mindset: talent matrix</a:t>
            </a:r>
          </a:p>
        </p:txBody>
      </p:sp>
      <p:sp>
        <p:nvSpPr>
          <p:cNvPr id="68" name="Shape 68"/>
          <p:cNvSpPr/>
          <p:nvPr/>
        </p:nvSpPr>
        <p:spPr>
          <a:xfrm>
            <a:off x="1100137" y="5657850"/>
            <a:ext cx="1592263" cy="2592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800">
                <a:latin typeface="Arial"/>
                <a:ea typeface="Arial"/>
                <a:cs typeface="Arial"/>
                <a:sym typeface="Arial"/>
              </a:defRPr>
            </a:lvl1pPr>
          </a:lstStyle>
          <a:p>
            <a:pPr/>
            <a:r>
              <a:t>Mindset</a:t>
            </a:r>
          </a:p>
        </p:txBody>
      </p:sp>
      <p:pic>
        <p:nvPicPr>
          <p:cNvPr id="69" name="image.png"/>
          <p:cNvPicPr>
            <a:picLocks noChangeAspect="1"/>
          </p:cNvPicPr>
          <p:nvPr/>
        </p:nvPicPr>
        <p:blipFill>
          <a:blip r:embed="rId3">
            <a:extLst/>
          </a:blip>
          <a:stretch>
            <a:fillRect/>
          </a:stretch>
        </p:blipFill>
        <p:spPr>
          <a:xfrm>
            <a:off x="493712" y="4267200"/>
            <a:ext cx="439738" cy="1304925"/>
          </a:xfrm>
          <a:prstGeom prst="rect">
            <a:avLst/>
          </a:prstGeom>
          <a:ln w="12700">
            <a:miter lim="400000"/>
          </a:ln>
        </p:spPr>
      </p:pic>
      <p:sp>
        <p:nvSpPr>
          <p:cNvPr id="70" name="Shape 70"/>
          <p:cNvSpPr/>
          <p:nvPr/>
        </p:nvSpPr>
        <p:spPr>
          <a:xfrm>
            <a:off x="2401887" y="5843587"/>
            <a:ext cx="6219826" cy="1"/>
          </a:xfrm>
          <a:prstGeom prst="line">
            <a:avLst/>
          </a:prstGeom>
          <a:ln w="50800">
            <a:solidFill>
              <a:srgbClr val="F15F22"/>
            </a:solidFill>
            <a:tailEnd type="triangle"/>
          </a:ln>
        </p:spPr>
        <p:txBody>
          <a:bodyPr lIns="45719" rIns="45719"/>
          <a:lstStyle/>
          <a:p>
            <a:pPr/>
          </a:p>
        </p:txBody>
      </p:sp>
      <p:sp>
        <p:nvSpPr>
          <p:cNvPr id="71" name="Shape 71"/>
          <p:cNvSpPr/>
          <p:nvPr/>
        </p:nvSpPr>
        <p:spPr>
          <a:xfrm>
            <a:off x="1100137" y="1682750"/>
            <a:ext cx="7521576" cy="3859213"/>
          </a:xfrm>
          <a:prstGeom prst="rect">
            <a:avLst/>
          </a:prstGeom>
          <a:solidFill>
            <a:srgbClr val="F15F22"/>
          </a:solidFill>
          <a:ln w="12700">
            <a:miter lim="400000"/>
          </a:ln>
        </p:spPr>
        <p:txBody>
          <a:bodyPr lIns="45719" rIns="45719" anchor="ctr"/>
          <a:lstStyle/>
          <a:p>
            <a:pPr algn="ctr">
              <a:defRPr sz="1800">
                <a:solidFill>
                  <a:srgbClr val="F15F22"/>
                </a:solidFill>
              </a:defRPr>
            </a:pPr>
          </a:p>
        </p:txBody>
      </p:sp>
      <p:sp>
        <p:nvSpPr>
          <p:cNvPr id="72" name="Shape 72"/>
          <p:cNvSpPr/>
          <p:nvPr/>
        </p:nvSpPr>
        <p:spPr>
          <a:xfrm flipV="1">
            <a:off x="738187" y="1682750"/>
            <a:ext cx="1" cy="2781300"/>
          </a:xfrm>
          <a:prstGeom prst="line">
            <a:avLst/>
          </a:prstGeom>
          <a:ln w="50800">
            <a:solidFill>
              <a:srgbClr val="F15F22"/>
            </a:solidFill>
            <a:tailEnd type="triangle"/>
          </a:ln>
        </p:spPr>
        <p:txBody>
          <a:bodyPr lIns="45719" rIns="45719"/>
          <a:lstStyle/>
          <a:p>
            <a:pPr/>
          </a:p>
        </p:txBody>
      </p:sp>
      <p:sp>
        <p:nvSpPr>
          <p:cNvPr id="73" name="Shape 73"/>
          <p:cNvSpPr/>
          <p:nvPr/>
        </p:nvSpPr>
        <p:spPr>
          <a:xfrm>
            <a:off x="2365375" y="2425700"/>
            <a:ext cx="24669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solidFill>
                  <a:srgbClr val="FFFFFF"/>
                </a:solidFill>
                <a:latin typeface="Arial"/>
                <a:ea typeface="Arial"/>
                <a:cs typeface="Arial"/>
                <a:sym typeface="Arial"/>
              </a:defRPr>
            </a:lvl1pPr>
          </a:lstStyle>
          <a:p>
            <a:pPr/>
            <a:r>
              <a:t>Underachiever</a:t>
            </a:r>
          </a:p>
        </p:txBody>
      </p:sp>
      <p:sp>
        <p:nvSpPr>
          <p:cNvPr id="74" name="Shape 74"/>
          <p:cNvSpPr/>
          <p:nvPr/>
        </p:nvSpPr>
        <p:spPr>
          <a:xfrm>
            <a:off x="2435225" y="4330700"/>
            <a:ext cx="225266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solidFill>
                  <a:srgbClr val="FFFFFF"/>
                </a:solidFill>
                <a:latin typeface="Arial"/>
                <a:ea typeface="Arial"/>
                <a:cs typeface="Arial"/>
                <a:sym typeface="Arial"/>
              </a:defRPr>
            </a:lvl1pPr>
          </a:lstStyle>
          <a:p>
            <a:pPr/>
            <a:r>
              <a:t>Ordinary</a:t>
            </a:r>
          </a:p>
        </p:txBody>
      </p:sp>
      <p:sp>
        <p:nvSpPr>
          <p:cNvPr id="75" name="Shape 75"/>
          <p:cNvSpPr/>
          <p:nvPr/>
        </p:nvSpPr>
        <p:spPr>
          <a:xfrm>
            <a:off x="6184900" y="2419350"/>
            <a:ext cx="189547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solidFill>
                  <a:srgbClr val="FFFFFF"/>
                </a:solidFill>
                <a:latin typeface="Arial"/>
                <a:ea typeface="Arial"/>
                <a:cs typeface="Arial"/>
                <a:sym typeface="Arial"/>
              </a:defRPr>
            </a:lvl1pPr>
          </a:lstStyle>
          <a:p>
            <a:pPr/>
            <a:r>
              <a:t>Champion</a:t>
            </a:r>
          </a:p>
        </p:txBody>
      </p:sp>
      <p:sp>
        <p:nvSpPr>
          <p:cNvPr id="76" name="Shape 76"/>
          <p:cNvSpPr/>
          <p:nvPr/>
        </p:nvSpPr>
        <p:spPr>
          <a:xfrm>
            <a:off x="6184900" y="4330700"/>
            <a:ext cx="23082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800">
                <a:solidFill>
                  <a:srgbClr val="FFFFFF"/>
                </a:solidFill>
                <a:latin typeface="Arial"/>
                <a:ea typeface="Arial"/>
                <a:cs typeface="Arial"/>
                <a:sym typeface="Arial"/>
              </a:defRPr>
            </a:lvl1pPr>
          </a:lstStyle>
          <a:p>
            <a:pPr/>
            <a:r>
              <a:t>Overachiever</a:t>
            </a:r>
          </a:p>
        </p:txBody>
      </p:sp>
      <p:sp>
        <p:nvSpPr>
          <p:cNvPr id="77" name="Shape 77"/>
          <p:cNvSpPr/>
          <p:nvPr/>
        </p:nvSpPr>
        <p:spPr>
          <a:xfrm>
            <a:off x="1100137" y="3611562"/>
            <a:ext cx="7521576" cy="1"/>
          </a:xfrm>
          <a:prstGeom prst="line">
            <a:avLst/>
          </a:prstGeom>
          <a:ln w="38100">
            <a:solidFill>
              <a:srgbClr val="FFFFFF"/>
            </a:solidFill>
          </a:ln>
        </p:spPr>
        <p:txBody>
          <a:bodyPr lIns="45719" rIns="45719"/>
          <a:lstStyle/>
          <a:p>
            <a:pPr/>
          </a:p>
        </p:txBody>
      </p:sp>
      <p:sp>
        <p:nvSpPr>
          <p:cNvPr id="78" name="Shape 78"/>
          <p:cNvSpPr/>
          <p:nvPr/>
        </p:nvSpPr>
        <p:spPr>
          <a:xfrm flipH="1">
            <a:off x="4860924" y="1682750"/>
            <a:ext cx="1" cy="3859213"/>
          </a:xfrm>
          <a:prstGeom prst="line">
            <a:avLst/>
          </a:prstGeom>
          <a:ln w="38100">
            <a:solidFill>
              <a:srgbClr val="FFFFFF"/>
            </a:solidFill>
          </a:ln>
        </p:spPr>
        <p:txBody>
          <a:bodyPr lIns="45719" rIns="45719"/>
          <a:lstStyle/>
          <a:p>
            <a:pPr/>
          </a:p>
        </p:txBody>
      </p:sp>
      <p:sp>
        <p:nvSpPr>
          <p:cNvPr id="79" name="Shape 79"/>
          <p:cNvSpPr/>
          <p:nvPr>
            <p:ph type="sldNum" sz="quarter" idx="4294967295"/>
          </p:nvPr>
        </p:nvSpPr>
        <p:spPr>
          <a:xfrm>
            <a:off x="8494712" y="6408433"/>
            <a:ext cx="127001"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80" name="Shape 80"/>
          <p:cNvSpPr/>
          <p:nvPr/>
        </p:nvSpPr>
        <p:spPr>
          <a:xfrm>
            <a:off x="522287" y="6284912"/>
            <a:ext cx="8099426" cy="1"/>
          </a:xfrm>
          <a:prstGeom prst="line">
            <a:avLst/>
          </a:prstGeom>
          <a:ln w="12700">
            <a:solidFill>
              <a:srgbClr val="0092CF"/>
            </a:solidFill>
          </a:ln>
        </p:spPr>
        <p:txBody>
          <a:bodyPr lIns="45719" rIns="45719"/>
          <a:lstStyle/>
          <a:p>
            <a:pPr/>
          </a:p>
        </p:txBody>
      </p:sp>
      <p:pic>
        <p:nvPicPr>
          <p:cNvPr id="81" name="cpd-images-v3.png" descr="cpd-images-v3.png"/>
          <p:cNvPicPr>
            <a:picLocks noChangeAspect="1"/>
          </p:cNvPicPr>
          <p:nvPr/>
        </p:nvPicPr>
        <p:blipFill>
          <a:blip r:embed="rId4">
            <a:extLst/>
          </a:blip>
          <a:stretch>
            <a:fillRect/>
          </a:stretch>
        </p:blipFill>
        <p:spPr>
          <a:xfrm>
            <a:off x="4800600" y="1966912"/>
            <a:ext cx="1397000" cy="1397001"/>
          </a:xfrm>
          <a:prstGeom prst="rect">
            <a:avLst/>
          </a:prstGeom>
          <a:ln w="12700">
            <a:miter lim="400000"/>
          </a:ln>
        </p:spPr>
      </p:pic>
      <p:pic>
        <p:nvPicPr>
          <p:cNvPr id="82" name="arrow.png" descr="arrow.png"/>
          <p:cNvPicPr>
            <a:picLocks noChangeAspect="1"/>
          </p:cNvPicPr>
          <p:nvPr/>
        </p:nvPicPr>
        <p:blipFill>
          <a:blip r:embed="rId5">
            <a:extLst/>
          </a:blip>
          <a:stretch>
            <a:fillRect/>
          </a:stretch>
        </p:blipFill>
        <p:spPr>
          <a:xfrm>
            <a:off x="1063625" y="2062162"/>
            <a:ext cx="1301750" cy="1301751"/>
          </a:xfrm>
          <a:prstGeom prst="rect">
            <a:avLst/>
          </a:prstGeom>
          <a:ln w="12700">
            <a:miter lim="400000"/>
          </a:ln>
        </p:spPr>
      </p:pic>
      <p:pic>
        <p:nvPicPr>
          <p:cNvPr id="83" name="arrow.png" descr="arrow.png"/>
          <p:cNvPicPr>
            <a:picLocks noChangeAspect="1"/>
          </p:cNvPicPr>
          <p:nvPr/>
        </p:nvPicPr>
        <p:blipFill>
          <a:blip r:embed="rId6">
            <a:extLst/>
          </a:blip>
          <a:stretch>
            <a:fillRect/>
          </a:stretch>
        </p:blipFill>
        <p:spPr>
          <a:xfrm>
            <a:off x="4860925" y="3886200"/>
            <a:ext cx="1301750" cy="1301750"/>
          </a:xfrm>
          <a:prstGeom prst="rect">
            <a:avLst/>
          </a:prstGeom>
          <a:ln w="12700">
            <a:miter lim="400000"/>
          </a:ln>
        </p:spPr>
      </p:pic>
      <p:pic>
        <p:nvPicPr>
          <p:cNvPr id="84" name="kid.png" descr="kid.png"/>
          <p:cNvPicPr>
            <a:picLocks noChangeAspect="1"/>
          </p:cNvPicPr>
          <p:nvPr/>
        </p:nvPicPr>
        <p:blipFill>
          <a:blip r:embed="rId7">
            <a:extLst/>
          </a:blip>
          <a:stretch>
            <a:fillRect/>
          </a:stretch>
        </p:blipFill>
        <p:spPr>
          <a:xfrm>
            <a:off x="985837" y="3808412"/>
            <a:ext cx="1512888" cy="151447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4"/>
                                        </p:tgtEl>
                                        <p:attrNameLst>
                                          <p:attrName>style.visibility</p:attrName>
                                        </p:attrNameLst>
                                      </p:cBhvr>
                                      <p:to>
                                        <p:strVal val="visible"/>
                                      </p:to>
                                    </p:set>
                                    <p:animEffect filter="dissolve" transition="i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3"/>
                                        </p:tgtEl>
                                        <p:attrNameLst>
                                          <p:attrName>style.visibility</p:attrName>
                                        </p:attrNameLst>
                                      </p:cBhvr>
                                      <p:to>
                                        <p:strVal val="visible"/>
                                      </p:to>
                                    </p:set>
                                    <p:animEffect filter="dissolve" transition="in">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6"/>
                                        </p:tgtEl>
                                        <p:attrNameLst>
                                          <p:attrName>style.visibility</p:attrName>
                                        </p:attrNameLst>
                                      </p:cBhvr>
                                      <p:to>
                                        <p:strVal val="visible"/>
                                      </p:to>
                                    </p:set>
                                    <p:animEffect filter="dissolve" transition="in">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5"/>
                                        </p:tgtEl>
                                        <p:attrNameLst>
                                          <p:attrName>style.visibility</p:attrName>
                                        </p:attrNameLst>
                                      </p:cBhvr>
                                      <p:to>
                                        <p:strVal val="visible"/>
                                      </p:to>
                                    </p:set>
                                    <p:animEffect filter="dissolve" transition="in">
                                      <p:cBhvr>
                                        <p:cTn id="22"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3"/>
      <p:bldP build="whole" bldLvl="1" animBg="1" rev="0" advAuto="0" spid="73" grpId="2"/>
      <p:bldP build="whole" bldLvl="1" animBg="1" rev="0" advAuto="0" spid="75" grpId="4"/>
      <p:bldP build="whole" bldLvl="1" animBg="1" rev="0" advAuto="0" spid="7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89" name="Shape 89"/>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b="1" sz="3600">
                <a:solidFill>
                  <a:srgbClr val="FFFFFF"/>
                </a:solidFill>
                <a:latin typeface="Arial"/>
                <a:ea typeface="Arial"/>
                <a:cs typeface="Arial"/>
                <a:sym typeface="Arial"/>
              </a:defRPr>
            </a:pPr>
            <a:r>
              <a:t>Growth mindset: what it isn</a:t>
            </a:r>
            <a:r>
              <a:t>’</a:t>
            </a:r>
            <a:r>
              <a:t>t</a:t>
            </a:r>
          </a:p>
        </p:txBody>
      </p:sp>
      <p:sp>
        <p:nvSpPr>
          <p:cNvPr id="90" name="Shape 90"/>
          <p:cNvSpPr/>
          <p:nvPr>
            <p:ph type="body" idx="4294967295"/>
          </p:nvPr>
        </p:nvSpPr>
        <p:spPr>
          <a:xfrm>
            <a:off x="522287" y="1681162"/>
            <a:ext cx="8042276" cy="4227513"/>
          </a:xfrm>
          <a:prstGeom prst="rect">
            <a:avLst/>
          </a:prstGeom>
        </p:spPr>
        <p:txBody>
          <a:bodyPr>
            <a:normAutofit fontScale="100000" lnSpcReduction="0"/>
          </a:bodyPr>
          <a:lstStyle/>
          <a:p>
            <a:pPr>
              <a:spcBef>
                <a:spcPts val="1800"/>
              </a:spcBef>
              <a:buClr>
                <a:srgbClr val="FF0000"/>
              </a:buClr>
              <a:buChar char="×"/>
              <a:defRPr sz="2400">
                <a:latin typeface="Arial"/>
                <a:ea typeface="Arial"/>
                <a:cs typeface="Arial"/>
                <a:sym typeface="Arial"/>
              </a:defRPr>
            </a:pPr>
            <a:r>
              <a:t>Anyone can do anything</a:t>
            </a:r>
          </a:p>
          <a:p>
            <a:pPr>
              <a:spcBef>
                <a:spcPts val="1800"/>
              </a:spcBef>
              <a:buClr>
                <a:srgbClr val="FF0000"/>
              </a:buClr>
              <a:buChar char="×"/>
              <a:defRPr sz="2400">
                <a:latin typeface="Arial"/>
                <a:ea typeface="Arial"/>
                <a:cs typeface="Arial"/>
                <a:sym typeface="Arial"/>
              </a:defRPr>
            </a:pPr>
            <a:r>
              <a:t>That ability doesn’t matter</a:t>
            </a:r>
          </a:p>
          <a:p>
            <a:pPr>
              <a:spcBef>
                <a:spcPts val="1800"/>
              </a:spcBef>
              <a:buClr>
                <a:srgbClr val="FF0000"/>
              </a:buClr>
              <a:buChar char="×"/>
              <a:defRPr sz="2400">
                <a:latin typeface="Arial"/>
                <a:ea typeface="Arial"/>
                <a:cs typeface="Arial"/>
                <a:sym typeface="Arial"/>
              </a:defRPr>
            </a:pPr>
            <a:r>
              <a:t>Anti-competition</a:t>
            </a:r>
          </a:p>
          <a:p>
            <a:pPr>
              <a:spcBef>
                <a:spcPts val="1800"/>
              </a:spcBef>
              <a:buClr>
                <a:srgbClr val="FF0000"/>
              </a:buClr>
              <a:buChar char="×"/>
              <a:defRPr sz="2400">
                <a:latin typeface="Arial"/>
                <a:ea typeface="Arial"/>
                <a:cs typeface="Arial"/>
                <a:sym typeface="Arial"/>
              </a:defRPr>
            </a:pPr>
            <a:r>
              <a:t>Making people feel better about failing</a:t>
            </a:r>
          </a:p>
          <a:p>
            <a:pPr>
              <a:spcBef>
                <a:spcPts val="1800"/>
              </a:spcBef>
              <a:buClr>
                <a:srgbClr val="FF0000"/>
              </a:buClr>
              <a:buChar char="×"/>
              <a:defRPr sz="2400">
                <a:latin typeface="Arial"/>
                <a:ea typeface="Arial"/>
                <a:cs typeface="Arial"/>
                <a:sym typeface="Arial"/>
              </a:defRPr>
            </a:pPr>
            <a:r>
              <a:t>Simply telling pupils to ‘try harder’</a:t>
            </a:r>
          </a:p>
          <a:p>
            <a:pPr>
              <a:spcBef>
                <a:spcPts val="1800"/>
              </a:spcBef>
              <a:buClr>
                <a:srgbClr val="FF0000"/>
              </a:buClr>
              <a:buChar char="×"/>
              <a:defRPr sz="2400">
                <a:latin typeface="Arial"/>
                <a:ea typeface="Arial"/>
                <a:cs typeface="Arial"/>
                <a:sym typeface="Arial"/>
              </a:defRPr>
            </a:pPr>
            <a:r>
              <a:t>A silver bullet</a:t>
            </a:r>
          </a:p>
          <a:p>
            <a:pPr>
              <a:spcBef>
                <a:spcPts val="1800"/>
              </a:spcBef>
              <a:buClr>
                <a:srgbClr val="FF0000"/>
              </a:buClr>
              <a:buChar char="×"/>
              <a:defRPr sz="2400">
                <a:latin typeface="Arial"/>
                <a:ea typeface="Arial"/>
                <a:cs typeface="Arial"/>
                <a:sym typeface="Arial"/>
              </a:defRPr>
            </a:pPr>
            <a:r>
              <a:t>A quick fix</a:t>
            </a:r>
          </a:p>
        </p:txBody>
      </p:sp>
      <p:sp>
        <p:nvSpPr>
          <p:cNvPr id="91" name="Shape 91"/>
          <p:cNvSpPr/>
          <p:nvPr>
            <p:ph type="sldNum" sz="quarter" idx="4294967295"/>
          </p:nvPr>
        </p:nvSpPr>
        <p:spPr>
          <a:xfrm>
            <a:off x="8494712" y="6408433"/>
            <a:ext cx="127001"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92" name="Shape 92"/>
          <p:cNvSpPr/>
          <p:nvPr/>
        </p:nvSpPr>
        <p:spPr>
          <a:xfrm>
            <a:off x="522287" y="6284912"/>
            <a:ext cx="8042276" cy="1"/>
          </a:xfrm>
          <a:prstGeom prst="line">
            <a:avLst/>
          </a:prstGeom>
          <a:ln w="12700">
            <a:solidFill>
              <a:srgbClr val="0092CF"/>
            </a:solidFill>
          </a:ln>
        </p:spPr>
        <p:txBody>
          <a:bodyPr lIns="45719" rIns="45719"/>
          <a:lstStyle/>
          <a:p>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97" name="Shape 97"/>
          <p:cNvSpPr/>
          <p:nvPr/>
        </p:nvSpPr>
        <p:spPr>
          <a:xfrm>
            <a:off x="522287" y="81297"/>
            <a:ext cx="7812088" cy="10518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b="1" sz="3600">
                <a:solidFill>
                  <a:srgbClr val="FFFFFF"/>
                </a:solidFill>
                <a:latin typeface="Arial"/>
                <a:ea typeface="Arial"/>
                <a:cs typeface="Arial"/>
                <a:sym typeface="Arial"/>
              </a:defRPr>
            </a:pPr>
            <a:r>
              <a:t>Growth mindset in seven</a:t>
            </a:r>
          </a:p>
          <a:p>
            <a:pPr>
              <a:defRPr b="1" sz="3600">
                <a:solidFill>
                  <a:srgbClr val="FFFFFF"/>
                </a:solidFill>
                <a:latin typeface="Arial"/>
                <a:ea typeface="Arial"/>
                <a:cs typeface="Arial"/>
                <a:sym typeface="Arial"/>
              </a:defRPr>
            </a:pPr>
            <a:r>
              <a:t>words or less</a:t>
            </a:r>
          </a:p>
        </p:txBody>
      </p:sp>
      <p:sp>
        <p:nvSpPr>
          <p:cNvPr id="98" name="Shape 98"/>
          <p:cNvSpPr/>
          <p:nvPr>
            <p:ph type="body" idx="4294967295"/>
          </p:nvPr>
        </p:nvSpPr>
        <p:spPr>
          <a:xfrm>
            <a:off x="522287" y="1816100"/>
            <a:ext cx="8042276" cy="3700463"/>
          </a:xfrm>
          <a:prstGeom prst="rect">
            <a:avLst/>
          </a:prstGeom>
        </p:spPr>
        <p:txBody>
          <a:bodyPr>
            <a:normAutofit fontScale="100000" lnSpcReduction="0"/>
          </a:bodyPr>
          <a:lstStyle/>
          <a:p>
            <a:pPr>
              <a:spcBef>
                <a:spcPts val="1200"/>
              </a:spcBef>
              <a:buClr>
                <a:srgbClr val="00B050"/>
              </a:buClr>
              <a:buFont typeface="Wingdings"/>
              <a:buChar char="✓"/>
              <a:defRPr sz="2400">
                <a:latin typeface="Arial"/>
                <a:ea typeface="Arial"/>
                <a:cs typeface="Arial"/>
                <a:sym typeface="Arial"/>
              </a:defRPr>
            </a:pPr>
            <a:r>
              <a:t>That intelligence is not set in stone</a:t>
            </a:r>
          </a:p>
          <a:p>
            <a:pPr>
              <a:spcBef>
                <a:spcPts val="1200"/>
              </a:spcBef>
              <a:buClr>
                <a:srgbClr val="00B050"/>
              </a:buClr>
              <a:buFont typeface="Wingdings"/>
              <a:buChar char="✓"/>
              <a:defRPr sz="2400">
                <a:latin typeface="Arial"/>
                <a:ea typeface="Arial"/>
                <a:cs typeface="Arial"/>
                <a:sym typeface="Arial"/>
              </a:defRPr>
            </a:pPr>
          </a:p>
          <a:p>
            <a:pPr>
              <a:spcBef>
                <a:spcPts val="1200"/>
              </a:spcBef>
              <a:buClr>
                <a:srgbClr val="00B050"/>
              </a:buClr>
              <a:buFont typeface="Wingdings"/>
              <a:buChar char="✓"/>
              <a:defRPr sz="2400">
                <a:latin typeface="Arial"/>
                <a:ea typeface="Arial"/>
                <a:cs typeface="Arial"/>
                <a:sym typeface="Arial"/>
              </a:defRPr>
            </a:pPr>
            <a:r>
              <a:t>The belief that I can improve</a:t>
            </a:r>
          </a:p>
          <a:p>
            <a:pPr>
              <a:spcBef>
                <a:spcPts val="1200"/>
              </a:spcBef>
              <a:buClr>
                <a:srgbClr val="00B050"/>
              </a:buClr>
              <a:buFont typeface="Wingdings"/>
              <a:buChar char="✓"/>
              <a:defRPr sz="2400">
                <a:latin typeface="Arial"/>
                <a:ea typeface="Arial"/>
                <a:cs typeface="Arial"/>
                <a:sym typeface="Arial"/>
              </a:defRPr>
            </a:pPr>
          </a:p>
          <a:p>
            <a:pPr>
              <a:spcBef>
                <a:spcPts val="1200"/>
              </a:spcBef>
              <a:buClr>
                <a:srgbClr val="00B050"/>
              </a:buClr>
              <a:buFont typeface="Wingdings"/>
              <a:buChar char="✓"/>
              <a:defRPr sz="2400">
                <a:latin typeface="Arial"/>
                <a:ea typeface="Arial"/>
                <a:cs typeface="Arial"/>
                <a:sym typeface="Arial"/>
              </a:defRPr>
            </a:pPr>
            <a:r>
              <a:t>Knowing that my talent can be developed</a:t>
            </a:r>
          </a:p>
          <a:p>
            <a:pPr>
              <a:spcBef>
                <a:spcPts val="1200"/>
              </a:spcBef>
              <a:buClr>
                <a:srgbClr val="00B050"/>
              </a:buClr>
              <a:buFont typeface="Wingdings"/>
              <a:buChar char="✓"/>
              <a:defRPr sz="2400">
                <a:latin typeface="Arial"/>
                <a:ea typeface="Arial"/>
                <a:cs typeface="Arial"/>
                <a:sym typeface="Arial"/>
              </a:defRPr>
            </a:pPr>
          </a:p>
          <a:p>
            <a:pPr>
              <a:spcBef>
                <a:spcPts val="1200"/>
              </a:spcBef>
              <a:buClr>
                <a:srgbClr val="00B050"/>
              </a:buClr>
              <a:buFont typeface="Wingdings"/>
              <a:buChar char="✓"/>
              <a:defRPr sz="2400">
                <a:latin typeface="Arial"/>
                <a:ea typeface="Arial"/>
                <a:cs typeface="Arial"/>
                <a:sym typeface="Arial"/>
              </a:defRPr>
            </a:pPr>
            <a:r>
              <a:t>The knowledge that I can be better</a:t>
            </a:r>
          </a:p>
        </p:txBody>
      </p:sp>
      <p:sp>
        <p:nvSpPr>
          <p:cNvPr id="99" name="Shape 99"/>
          <p:cNvSpPr/>
          <p:nvPr>
            <p:ph type="sldNum" sz="quarter" idx="4294967295"/>
          </p:nvPr>
        </p:nvSpPr>
        <p:spPr>
          <a:xfrm>
            <a:off x="8494712" y="6408433"/>
            <a:ext cx="127001"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100" name="Shape 100"/>
          <p:cNvSpPr/>
          <p:nvPr/>
        </p:nvSpPr>
        <p:spPr>
          <a:xfrm>
            <a:off x="522287" y="6284912"/>
            <a:ext cx="8042276" cy="1"/>
          </a:xfrm>
          <a:prstGeom prst="line">
            <a:avLst/>
          </a:prstGeom>
          <a:ln w="12700">
            <a:solidFill>
              <a:srgbClr val="0092CF"/>
            </a:solidFill>
          </a:ln>
        </p:spPr>
        <p:txBody>
          <a:bodyPr lIns="45719" rIns="45719"/>
          <a:lstStyle/>
          <a:p>
            <a:pPr/>
          </a:p>
        </p:txBody>
      </p:sp>
      <p:pic>
        <p:nvPicPr>
          <p:cNvPr id="101" name="reflection-icon-powerpoint.png" descr="reflection-icon-powerpoint.png"/>
          <p:cNvPicPr>
            <a:picLocks noChangeAspect="1"/>
          </p:cNvPicPr>
          <p:nvPr/>
        </p:nvPicPr>
        <p:blipFill>
          <a:blip r:embed="rId3">
            <a:extLst/>
          </a:blip>
          <a:stretch>
            <a:fillRect/>
          </a:stretch>
        </p:blipFill>
        <p:spPr>
          <a:xfrm>
            <a:off x="7956550" y="176212"/>
            <a:ext cx="1187450" cy="1084263"/>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106" name="Shape 106"/>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What are the benefits?</a:t>
            </a:r>
          </a:p>
        </p:txBody>
      </p:sp>
      <p:pic>
        <p:nvPicPr>
          <p:cNvPr id="107" name="discussion-icon-powerpoint.png" descr="discussion-icon-powerpoint.png"/>
          <p:cNvPicPr>
            <a:picLocks noChangeAspect="1"/>
          </p:cNvPicPr>
          <p:nvPr/>
        </p:nvPicPr>
        <p:blipFill>
          <a:blip r:embed="rId3">
            <a:extLst/>
          </a:blip>
          <a:stretch>
            <a:fillRect/>
          </a:stretch>
        </p:blipFill>
        <p:spPr>
          <a:xfrm>
            <a:off x="7932737" y="176212"/>
            <a:ext cx="1211263" cy="1084263"/>
          </a:xfrm>
          <a:prstGeom prst="rect">
            <a:avLst/>
          </a:prstGeom>
          <a:ln w="12700">
            <a:miter lim="400000"/>
          </a:ln>
        </p:spPr>
      </p:pic>
      <p:sp>
        <p:nvSpPr>
          <p:cNvPr id="108" name="Shape 108"/>
          <p:cNvSpPr/>
          <p:nvPr>
            <p:ph type="body" sz="quarter" idx="4294967295"/>
          </p:nvPr>
        </p:nvSpPr>
        <p:spPr>
          <a:xfrm>
            <a:off x="392112" y="1708150"/>
            <a:ext cx="8229601" cy="1201738"/>
          </a:xfrm>
          <a:prstGeom prst="rect">
            <a:avLst/>
          </a:prstGeom>
        </p:spPr>
        <p:txBody>
          <a:bodyPr>
            <a:normAutofit fontScale="100000" lnSpcReduction="0"/>
          </a:bodyPr>
          <a:lstStyle>
            <a:lvl1pPr marL="0" indent="0" algn="ctr">
              <a:buSzTx/>
              <a:buNone/>
              <a:defRPr>
                <a:latin typeface="Arial"/>
                <a:ea typeface="Arial"/>
                <a:cs typeface="Arial"/>
                <a:sym typeface="Arial"/>
              </a:defRPr>
            </a:lvl1pPr>
          </a:lstStyle>
          <a:p>
            <a:pPr/>
            <a:r>
              <a:t>If someone believes they can improve, what behaviours could this lead to?</a:t>
            </a:r>
          </a:p>
        </p:txBody>
      </p:sp>
      <p:sp>
        <p:nvSpPr>
          <p:cNvPr id="109" name="Shape 109"/>
          <p:cNvSpPr/>
          <p:nvPr>
            <p:ph type="sldNum" sz="quarter" idx="4294967295"/>
          </p:nvPr>
        </p:nvSpPr>
        <p:spPr>
          <a:xfrm>
            <a:off x="8494712" y="6408433"/>
            <a:ext cx="127001"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110" name="Shape 110"/>
          <p:cNvSpPr/>
          <p:nvPr/>
        </p:nvSpPr>
        <p:spPr>
          <a:xfrm>
            <a:off x="522287" y="6283325"/>
            <a:ext cx="8099426" cy="0"/>
          </a:xfrm>
          <a:prstGeom prst="line">
            <a:avLst/>
          </a:prstGeom>
          <a:ln w="12700">
            <a:solidFill>
              <a:srgbClr val="0092CF"/>
            </a:solidFill>
          </a:ln>
        </p:spPr>
        <p:txBody>
          <a:bodyPr lIns="45719" rIns="45719"/>
          <a:lstStyle/>
          <a:p>
            <a:pPr/>
          </a:p>
        </p:txBody>
      </p:sp>
      <p:pic>
        <p:nvPicPr>
          <p:cNvPr id="111" name="cpd-images-10.png" descr="cpd-images-10.png"/>
          <p:cNvPicPr>
            <a:picLocks noChangeAspect="1"/>
          </p:cNvPicPr>
          <p:nvPr/>
        </p:nvPicPr>
        <p:blipFill>
          <a:blip r:embed="rId4">
            <a:extLst/>
          </a:blip>
          <a:stretch>
            <a:fillRect/>
          </a:stretch>
        </p:blipFill>
        <p:spPr>
          <a:xfrm>
            <a:off x="6375400" y="3800475"/>
            <a:ext cx="1473200" cy="1473200"/>
          </a:xfrm>
          <a:prstGeom prst="rect">
            <a:avLst/>
          </a:prstGeom>
          <a:ln w="12700">
            <a:miter lim="400000"/>
          </a:ln>
        </p:spPr>
      </p:pic>
      <p:pic>
        <p:nvPicPr>
          <p:cNvPr id="112" name="cpd-images-10.png" descr="cpd-images-10.png"/>
          <p:cNvPicPr>
            <a:picLocks noChangeAspect="1"/>
          </p:cNvPicPr>
          <p:nvPr/>
        </p:nvPicPr>
        <p:blipFill>
          <a:blip r:embed="rId4">
            <a:extLst/>
          </a:blip>
          <a:stretch>
            <a:fillRect/>
          </a:stretch>
        </p:blipFill>
        <p:spPr>
          <a:xfrm>
            <a:off x="1047750" y="3668712"/>
            <a:ext cx="1671638" cy="1671638"/>
          </a:xfrm>
          <a:prstGeom prst="rect">
            <a:avLst/>
          </a:prstGeom>
          <a:ln w="12700">
            <a:miter lim="400000"/>
          </a:ln>
        </p:spPr>
      </p:pic>
      <p:pic>
        <p:nvPicPr>
          <p:cNvPr id="113" name="cpd-images-83.png" descr="cpd-images-83.png"/>
          <p:cNvPicPr>
            <a:picLocks noChangeAspect="1"/>
          </p:cNvPicPr>
          <p:nvPr/>
        </p:nvPicPr>
        <p:blipFill>
          <a:blip r:embed="rId5">
            <a:extLst/>
          </a:blip>
          <a:stretch>
            <a:fillRect/>
          </a:stretch>
        </p:blipFill>
        <p:spPr>
          <a:xfrm>
            <a:off x="2297112" y="4649787"/>
            <a:ext cx="1420813" cy="1411288"/>
          </a:xfrm>
          <a:prstGeom prst="rect">
            <a:avLst/>
          </a:prstGeom>
          <a:ln w="12700">
            <a:miter lim="400000"/>
          </a:ln>
        </p:spPr>
      </p:pic>
      <p:pic>
        <p:nvPicPr>
          <p:cNvPr id="114" name="cpd-images-13.png" descr="cpd-images-13.png"/>
          <p:cNvPicPr>
            <a:picLocks noChangeAspect="1"/>
          </p:cNvPicPr>
          <p:nvPr/>
        </p:nvPicPr>
        <p:blipFill>
          <a:blip r:embed="rId6">
            <a:extLst/>
          </a:blip>
          <a:stretch>
            <a:fillRect/>
          </a:stretch>
        </p:blipFill>
        <p:spPr>
          <a:xfrm>
            <a:off x="5507037" y="3043237"/>
            <a:ext cx="1409701" cy="1408113"/>
          </a:xfrm>
          <a:prstGeom prst="rect">
            <a:avLst/>
          </a:prstGeom>
          <a:ln w="12700">
            <a:miter lim="400000"/>
          </a:ln>
        </p:spPr>
      </p:pic>
      <p:pic>
        <p:nvPicPr>
          <p:cNvPr id="115" name="cpd-images-73.png" descr="cpd-images-73.png"/>
          <p:cNvPicPr>
            <a:picLocks noChangeAspect="1"/>
          </p:cNvPicPr>
          <p:nvPr/>
        </p:nvPicPr>
        <p:blipFill>
          <a:blip r:embed="rId7">
            <a:extLst/>
          </a:blip>
          <a:stretch>
            <a:fillRect/>
          </a:stretch>
        </p:blipFill>
        <p:spPr>
          <a:xfrm>
            <a:off x="3311525" y="3340100"/>
            <a:ext cx="2636838" cy="2638425"/>
          </a:xfrm>
          <a:prstGeom prst="rect">
            <a:avLst/>
          </a:prstGeom>
          <a:ln w="12700">
            <a:miter lim="400000"/>
          </a:ln>
        </p:spPr>
      </p:pic>
      <p:pic>
        <p:nvPicPr>
          <p:cNvPr id="116" name="cpd-images-v1-18.png" descr="cpd-images-v1-18.png"/>
          <p:cNvPicPr>
            <a:picLocks noChangeAspect="1"/>
          </p:cNvPicPr>
          <p:nvPr/>
        </p:nvPicPr>
        <p:blipFill>
          <a:blip r:embed="rId8">
            <a:extLst/>
          </a:blip>
          <a:stretch>
            <a:fillRect/>
          </a:stretch>
        </p:blipFill>
        <p:spPr>
          <a:xfrm>
            <a:off x="1246187" y="3800475"/>
            <a:ext cx="1473201" cy="1473200"/>
          </a:xfrm>
          <a:prstGeom prst="rect">
            <a:avLst/>
          </a:prstGeom>
          <a:ln w="12700">
            <a:miter lim="400000"/>
          </a:ln>
        </p:spPr>
      </p:pic>
      <p:pic>
        <p:nvPicPr>
          <p:cNvPr id="117" name="cpd-images-v2-03.png" descr="cpd-images-v2-03.png"/>
          <p:cNvPicPr>
            <a:picLocks noChangeAspect="1"/>
          </p:cNvPicPr>
          <p:nvPr/>
        </p:nvPicPr>
        <p:blipFill>
          <a:blip r:embed="rId9">
            <a:extLst/>
          </a:blip>
          <a:stretch>
            <a:fillRect/>
          </a:stretch>
        </p:blipFill>
        <p:spPr>
          <a:xfrm>
            <a:off x="2886075" y="3175000"/>
            <a:ext cx="987425" cy="987425"/>
          </a:xfrm>
          <a:prstGeom prst="rect">
            <a:avLst/>
          </a:prstGeom>
          <a:ln w="12700">
            <a:miter lim="400000"/>
          </a:ln>
        </p:spPr>
      </p:pic>
      <p:pic>
        <p:nvPicPr>
          <p:cNvPr id="118" name="cpd-images-v2-28.png" descr="K:\CPD\Progress tracker\Image bank\CPD Images V2\cpd-images-v2-28.png"/>
          <p:cNvPicPr>
            <a:picLocks noChangeAspect="1"/>
          </p:cNvPicPr>
          <p:nvPr/>
        </p:nvPicPr>
        <p:blipFill>
          <a:blip r:embed="rId10">
            <a:extLst/>
          </a:blip>
          <a:stretch>
            <a:fillRect/>
          </a:stretch>
        </p:blipFill>
        <p:spPr>
          <a:xfrm>
            <a:off x="6375400" y="3902075"/>
            <a:ext cx="1371600" cy="1371600"/>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1" y="-1"/>
            <a:ext cx="9144002" cy="1260477"/>
          </a:xfrm>
          <a:prstGeom prst="rect">
            <a:avLst/>
          </a:prstGeom>
          <a:solidFill>
            <a:srgbClr val="0092CF"/>
          </a:solidFill>
          <a:ln w="12700">
            <a:miter lim="400000"/>
          </a:ln>
        </p:spPr>
        <p:txBody>
          <a:bodyPr lIns="45719" rIns="45719" anchor="ctr"/>
          <a:lstStyle/>
          <a:p>
            <a:pPr algn="ctr">
              <a:defRPr sz="1800">
                <a:solidFill>
                  <a:srgbClr val="FFFFFF"/>
                </a:solidFill>
              </a:defRPr>
            </a:pPr>
          </a:p>
        </p:txBody>
      </p:sp>
      <p:sp>
        <p:nvSpPr>
          <p:cNvPr id="123" name="Shape 123"/>
          <p:cNvSpPr/>
          <p:nvPr/>
        </p:nvSpPr>
        <p:spPr>
          <a:xfrm>
            <a:off x="522287" y="347997"/>
            <a:ext cx="7812088" cy="518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a:solidFill>
                  <a:srgbClr val="FFFFFF"/>
                </a:solidFill>
                <a:latin typeface="Arial"/>
                <a:ea typeface="Arial"/>
                <a:cs typeface="Arial"/>
                <a:sym typeface="Arial"/>
              </a:defRPr>
            </a:lvl1pPr>
          </a:lstStyle>
          <a:p>
            <a:pPr/>
            <a:r>
              <a:t>Growth mindset: benefits</a:t>
            </a:r>
          </a:p>
        </p:txBody>
      </p:sp>
      <p:pic>
        <p:nvPicPr>
          <p:cNvPr id="124" name="discussion-icon-powerpoint.png" descr="discussion-icon-powerpoint.png"/>
          <p:cNvPicPr>
            <a:picLocks noChangeAspect="1"/>
          </p:cNvPicPr>
          <p:nvPr/>
        </p:nvPicPr>
        <p:blipFill>
          <a:blip r:embed="rId3">
            <a:extLst/>
          </a:blip>
          <a:stretch>
            <a:fillRect/>
          </a:stretch>
        </p:blipFill>
        <p:spPr>
          <a:xfrm>
            <a:off x="7932737" y="176212"/>
            <a:ext cx="1211263" cy="1084263"/>
          </a:xfrm>
          <a:prstGeom prst="rect">
            <a:avLst/>
          </a:prstGeom>
          <a:ln w="12700">
            <a:miter lim="400000"/>
          </a:ln>
        </p:spPr>
      </p:pic>
      <p:sp>
        <p:nvSpPr>
          <p:cNvPr id="125" name="Shape 125"/>
          <p:cNvSpPr/>
          <p:nvPr>
            <p:ph type="body" idx="4294967295"/>
          </p:nvPr>
        </p:nvSpPr>
        <p:spPr>
          <a:xfrm>
            <a:off x="398462" y="1458912"/>
            <a:ext cx="8550276" cy="4879976"/>
          </a:xfrm>
          <a:prstGeom prst="rect">
            <a:avLst/>
          </a:prstGeom>
        </p:spPr>
        <p:txBody>
          <a:bodyPr>
            <a:normAutofit fontScale="100000" lnSpcReduction="0"/>
          </a:bodyPr>
          <a:lstStyle/>
          <a:p>
            <a:pPr>
              <a:spcBef>
                <a:spcPts val="1800"/>
              </a:spcBef>
              <a:buChar char="•"/>
              <a:defRPr sz="2400">
                <a:latin typeface="Arial"/>
                <a:ea typeface="Arial"/>
                <a:cs typeface="Arial"/>
                <a:sym typeface="Arial"/>
              </a:defRPr>
            </a:pPr>
            <a:r>
              <a:t>Seek out better feedback </a:t>
            </a:r>
            <a:r>
              <a:rPr i="1" sz="1200"/>
              <a:t>(Mueller and Dweck, 1998)</a:t>
            </a:r>
            <a:endParaRPr i="1" sz="1200"/>
          </a:p>
          <a:p>
            <a:pPr>
              <a:spcBef>
                <a:spcPts val="1800"/>
              </a:spcBef>
              <a:buChar char="•"/>
              <a:defRPr sz="2400">
                <a:latin typeface="Arial"/>
                <a:ea typeface="Arial"/>
                <a:cs typeface="Arial"/>
                <a:sym typeface="Arial"/>
              </a:defRPr>
            </a:pPr>
            <a:r>
              <a:t>Stretch themselves </a:t>
            </a:r>
            <a:r>
              <a:rPr i="1" sz="1200"/>
              <a:t>(Mueller and Dweck, 1998)</a:t>
            </a:r>
            <a:endParaRPr i="1" sz="1200"/>
          </a:p>
          <a:p>
            <a:pPr>
              <a:spcBef>
                <a:spcPts val="1800"/>
              </a:spcBef>
              <a:buChar char="•"/>
              <a:defRPr sz="2400">
                <a:latin typeface="Arial"/>
                <a:ea typeface="Arial"/>
                <a:cs typeface="Arial"/>
                <a:sym typeface="Arial"/>
              </a:defRPr>
            </a:pPr>
            <a:r>
              <a:t>Want to persist for longer </a:t>
            </a:r>
            <a:r>
              <a:rPr i="1" sz="1200"/>
              <a:t>(Mueller and Dweck, 1998)</a:t>
            </a:r>
            <a:endParaRPr i="1" sz="1200"/>
          </a:p>
          <a:p>
            <a:pPr>
              <a:spcBef>
                <a:spcPts val="1800"/>
              </a:spcBef>
              <a:buChar char="•"/>
              <a:defRPr sz="2400">
                <a:latin typeface="Arial"/>
                <a:ea typeface="Arial"/>
                <a:cs typeface="Arial"/>
                <a:sym typeface="Arial"/>
              </a:defRPr>
            </a:pPr>
            <a:r>
              <a:t>Cope better with transitions </a:t>
            </a:r>
            <a:r>
              <a:rPr i="1" sz="1200"/>
              <a:t>(Blackwell et al., 2007)</a:t>
            </a:r>
            <a:endParaRPr i="1" sz="1200"/>
          </a:p>
          <a:p>
            <a:pPr>
              <a:spcBef>
                <a:spcPts val="1800"/>
              </a:spcBef>
              <a:buChar char="•"/>
              <a:defRPr sz="2400">
                <a:latin typeface="Arial"/>
                <a:ea typeface="Arial"/>
                <a:cs typeface="Arial"/>
                <a:sym typeface="Arial"/>
              </a:defRPr>
            </a:pPr>
            <a:r>
              <a:t>Higher levels of grit </a:t>
            </a:r>
            <a:r>
              <a:rPr i="1" sz="1200"/>
              <a:t>(Hinton and Hendrick, 2015)</a:t>
            </a:r>
            <a:endParaRPr i="1" sz="1200"/>
          </a:p>
          <a:p>
            <a:pPr>
              <a:spcBef>
                <a:spcPts val="1800"/>
              </a:spcBef>
              <a:buChar char="•"/>
              <a:defRPr sz="2400">
                <a:latin typeface="Arial"/>
                <a:ea typeface="Arial"/>
                <a:cs typeface="Arial"/>
                <a:sym typeface="Arial"/>
              </a:defRPr>
            </a:pPr>
            <a:r>
              <a:t>Better grades </a:t>
            </a:r>
            <a:r>
              <a:rPr i="1" sz="1200"/>
              <a:t>(Dweck, 2008 and Paunesku et al., 2015)</a:t>
            </a:r>
            <a:endParaRPr i="1" sz="1200"/>
          </a:p>
          <a:p>
            <a:pPr>
              <a:spcBef>
                <a:spcPts val="1800"/>
              </a:spcBef>
              <a:buChar char="•"/>
              <a:defRPr sz="2400">
                <a:latin typeface="Arial"/>
                <a:ea typeface="Arial"/>
                <a:cs typeface="Arial"/>
                <a:sym typeface="Arial"/>
              </a:defRPr>
            </a:pPr>
            <a:r>
              <a:t>Less likely to drop out of school </a:t>
            </a:r>
            <a:r>
              <a:rPr i="1" sz="1200"/>
              <a:t>(Paunesku et al., 2015)</a:t>
            </a:r>
            <a:endParaRPr i="1" sz="1200"/>
          </a:p>
          <a:p>
            <a:pPr>
              <a:spcBef>
                <a:spcPts val="1800"/>
              </a:spcBef>
              <a:buChar char="•"/>
              <a:defRPr sz="2400">
                <a:latin typeface="Arial"/>
                <a:ea typeface="Arial"/>
                <a:cs typeface="Arial"/>
                <a:sym typeface="Arial"/>
              </a:defRPr>
            </a:pPr>
            <a:r>
              <a:t>Reduced stress and aggression </a:t>
            </a:r>
            <a:r>
              <a:rPr i="1" sz="1200"/>
              <a:t>(Yeager and Dweck, 2012)</a:t>
            </a:r>
          </a:p>
        </p:txBody>
      </p:sp>
      <p:sp>
        <p:nvSpPr>
          <p:cNvPr id="126" name="Shape 126"/>
          <p:cNvSpPr/>
          <p:nvPr>
            <p:ph type="sldNum" sz="quarter" idx="4294967295"/>
          </p:nvPr>
        </p:nvSpPr>
        <p:spPr>
          <a:xfrm>
            <a:off x="8494712" y="6408433"/>
            <a:ext cx="127001" cy="135546"/>
          </a:xfrm>
          <a:prstGeom prst="rect">
            <a:avLst/>
          </a:prstGeom>
          <a:extLst>
            <a:ext uri="{C572A759-6A51-4108-AA02-DFA0A04FC94B}">
              <ma14:wrappingTextBoxFlag xmlns:ma14="http://schemas.microsoft.com/office/mac/drawingml/2011/main" val="1"/>
            </a:ext>
          </a:extLst>
        </p:spPr>
        <p:txBody>
          <a:bodyPr lIns="0" tIns="0" rIns="0" bIns="0"/>
          <a:lstStyle>
            <a:lvl1pPr>
              <a:defRPr sz="1000">
                <a:solidFill>
                  <a:srgbClr val="0092CF"/>
                </a:solidFill>
                <a:latin typeface="Arial"/>
                <a:ea typeface="Arial"/>
                <a:cs typeface="Arial"/>
                <a:sym typeface="Arial"/>
              </a:defRPr>
            </a:lvl1pPr>
          </a:lstStyle>
          <a:p>
            <a:pPr/>
            <a:fld id="{86CB4B4D-7CA3-9044-876B-883B54F8677D}" type="slidenum"/>
          </a:p>
        </p:txBody>
      </p:sp>
      <p:sp>
        <p:nvSpPr>
          <p:cNvPr id="127" name="Shape 127"/>
          <p:cNvSpPr/>
          <p:nvPr/>
        </p:nvSpPr>
        <p:spPr>
          <a:xfrm>
            <a:off x="522287" y="6284912"/>
            <a:ext cx="8042276" cy="1"/>
          </a:xfrm>
          <a:prstGeom prst="line">
            <a:avLst/>
          </a:prstGeom>
          <a:ln w="12700">
            <a:solidFill>
              <a:srgbClr val="0092CF"/>
            </a:solidFill>
          </a:ln>
        </p:spPr>
        <p:txBody>
          <a:bodyPr lIns="45719" rIns="45719"/>
          <a:lstStyle/>
          <a:p>
            <a:pP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