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0" r:id="rId2"/>
    <p:sldId id="282" r:id="rId3"/>
    <p:sldId id="283" r:id="rId4"/>
    <p:sldId id="259" r:id="rId5"/>
    <p:sldId id="292" r:id="rId6"/>
    <p:sldId id="293" r:id="rId7"/>
    <p:sldId id="294" r:id="rId8"/>
    <p:sldId id="257" r:id="rId9"/>
    <p:sldId id="258" r:id="rId10"/>
    <p:sldId id="260" r:id="rId11"/>
    <p:sldId id="284" r:id="rId12"/>
    <p:sldId id="261" r:id="rId13"/>
    <p:sldId id="262" r:id="rId14"/>
    <p:sldId id="263" r:id="rId15"/>
    <p:sldId id="295" r:id="rId16"/>
    <p:sldId id="285" r:id="rId17"/>
    <p:sldId id="264" r:id="rId18"/>
    <p:sldId id="270" r:id="rId19"/>
    <p:sldId id="275" r:id="rId20"/>
    <p:sldId id="296" r:id="rId21"/>
    <p:sldId id="286" r:id="rId22"/>
    <p:sldId id="266" r:id="rId23"/>
    <p:sldId id="271" r:id="rId24"/>
    <p:sldId id="287" r:id="rId25"/>
    <p:sldId id="267" r:id="rId26"/>
    <p:sldId id="272" r:id="rId27"/>
    <p:sldId id="288" r:id="rId28"/>
    <p:sldId id="268" r:id="rId29"/>
    <p:sldId id="273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856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D860EF-C960-7749-8AF2-A3AB22291453}" type="datetimeFigureOut">
              <a:rPr lang="en-US" smtClean="0"/>
              <a:t>25/01/17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FFBE4B9-CB39-F048-B977-DA5C585915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Relationship Id="rId3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emf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Year 1 &amp; 2 Parent </a:t>
            </a:r>
            <a:r>
              <a:rPr lang="en-US" sz="3200" dirty="0" smtClean="0"/>
              <a:t>Subtraction </a:t>
            </a:r>
            <a:r>
              <a:rPr lang="en-US" sz="3200" dirty="0" smtClean="0"/>
              <a:t>Workshop</a:t>
            </a:r>
            <a:br>
              <a:rPr lang="en-US" sz="3200" dirty="0" smtClean="0"/>
            </a:br>
            <a:r>
              <a:rPr lang="en-US" sz="1800" i="1" dirty="0" smtClean="0">
                <a:solidFill>
                  <a:srgbClr val="000000"/>
                </a:solidFill>
              </a:rPr>
              <a:t>Thursday </a:t>
            </a:r>
            <a:r>
              <a:rPr lang="en-US" sz="1800" i="1" dirty="0" smtClean="0">
                <a:solidFill>
                  <a:srgbClr val="000000"/>
                </a:solidFill>
              </a:rPr>
              <a:t>26</a:t>
            </a:r>
            <a:r>
              <a:rPr lang="en-US" sz="1800" i="1" baseline="30000" dirty="0" smtClean="0">
                <a:solidFill>
                  <a:srgbClr val="000000"/>
                </a:solidFill>
              </a:rPr>
              <a:t>th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January 2017</a:t>
            </a:r>
            <a:endParaRPr lang="en-US" sz="3200" i="1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30" y="1812934"/>
            <a:ext cx="4487840" cy="44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3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406356"/>
            <a:ext cx="7409846" cy="52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3192863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4726" y="1995815"/>
            <a:ext cx="3634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Counting </a:t>
            </a:r>
            <a:r>
              <a:rPr lang="en-US" sz="4000" dirty="0" smtClean="0">
                <a:solidFill>
                  <a:srgbClr val="772399"/>
                </a:solidFill>
              </a:rPr>
              <a:t>Back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7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3" y="1337287"/>
            <a:ext cx="7556313" cy="517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68" y="1337286"/>
            <a:ext cx="7487877" cy="53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2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3" y="1337287"/>
            <a:ext cx="7294647" cy="510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0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276783"/>
            <a:ext cx="7273119" cy="51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88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3192863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4726" y="1995815"/>
            <a:ext cx="3204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Counting On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07" y="1337287"/>
            <a:ext cx="7499338" cy="53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8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33" y="1337287"/>
            <a:ext cx="7484254" cy="53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6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45" y="1363052"/>
            <a:ext cx="7416800" cy="53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0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69" y="1288832"/>
            <a:ext cx="3657600" cy="5044344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n-GB" sz="2600" u="sng" dirty="0" smtClean="0"/>
              <a:t>Year 1</a:t>
            </a:r>
          </a:p>
          <a:p>
            <a:pPr lvl="0"/>
            <a:r>
              <a:rPr lang="en-GB" dirty="0"/>
              <a:t>I can read, write and understand number statements </a:t>
            </a:r>
            <a:r>
              <a:rPr lang="en-GB" dirty="0" smtClean="0"/>
              <a:t>using </a:t>
            </a:r>
            <a:r>
              <a:rPr lang="en-GB" dirty="0"/>
              <a:t>- and =.</a:t>
            </a:r>
          </a:p>
          <a:p>
            <a:pPr lvl="0"/>
            <a:r>
              <a:rPr lang="en-GB" dirty="0"/>
              <a:t>I can use number bonds and matching subtraction facts up to 20 e.g. 7+3=10 so 10-7=3.</a:t>
            </a:r>
          </a:p>
          <a:p>
            <a:pPr lvl="0"/>
            <a:r>
              <a:rPr lang="en-GB" dirty="0"/>
              <a:t>I can use number bonds and matching subtraction facts up to 10</a:t>
            </a:r>
            <a:r>
              <a:rPr lang="en-GB" dirty="0" smtClean="0"/>
              <a:t>.</a:t>
            </a:r>
            <a:endParaRPr lang="en-GB" dirty="0"/>
          </a:p>
          <a:p>
            <a:pPr lvl="0"/>
            <a:r>
              <a:rPr lang="en-GB" dirty="0"/>
              <a:t>I can </a:t>
            </a:r>
            <a:r>
              <a:rPr lang="en-GB" dirty="0" smtClean="0"/>
              <a:t>subtract </a:t>
            </a:r>
            <a:r>
              <a:rPr lang="en-GB" dirty="0"/>
              <a:t>one digit and two digit numbers to 20.</a:t>
            </a:r>
          </a:p>
          <a:p>
            <a:pPr lvl="0"/>
            <a:r>
              <a:rPr lang="en-GB" dirty="0"/>
              <a:t>I can answer problems that use </a:t>
            </a:r>
            <a:r>
              <a:rPr lang="en-GB" dirty="0" smtClean="0"/>
              <a:t>subtraction</a:t>
            </a:r>
            <a:r>
              <a:rPr lang="en-GB" dirty="0"/>
              <a:t>, including missing number problems, using objects and pictures.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016" y="1093752"/>
            <a:ext cx="4660502" cy="6135759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lnSpc>
                <a:spcPct val="70000"/>
              </a:lnSpc>
              <a:buNone/>
            </a:pPr>
            <a:r>
              <a:rPr lang="en-GB" sz="2400" u="sng" dirty="0"/>
              <a:t>Year </a:t>
            </a:r>
            <a:r>
              <a:rPr lang="en-GB" sz="2400" u="sng" dirty="0" smtClean="0"/>
              <a:t>2</a:t>
            </a:r>
          </a:p>
          <a:p>
            <a:pPr lvl="0"/>
            <a:r>
              <a:rPr lang="en-GB" sz="2400" dirty="0"/>
              <a:t>I can solve problems with </a:t>
            </a:r>
            <a:r>
              <a:rPr lang="en-GB" sz="2400" dirty="0" smtClean="0"/>
              <a:t>subtraction</a:t>
            </a:r>
            <a:r>
              <a:rPr lang="en-GB" sz="2400" dirty="0"/>
              <a:t>, including those involving numbers, quantities and measure.</a:t>
            </a:r>
          </a:p>
          <a:p>
            <a:pPr lvl="0"/>
            <a:r>
              <a:rPr lang="en-GB" sz="2400" dirty="0"/>
              <a:t>I can answer simple </a:t>
            </a:r>
            <a:r>
              <a:rPr lang="en-GB" sz="2400" dirty="0" smtClean="0"/>
              <a:t>subtraction </a:t>
            </a:r>
            <a:r>
              <a:rPr lang="en-GB" sz="2400" dirty="0"/>
              <a:t>questions in my head as well as by writing them down.</a:t>
            </a:r>
          </a:p>
          <a:p>
            <a:pPr lvl="0"/>
            <a:r>
              <a:rPr lang="en-GB" sz="2400" dirty="0"/>
              <a:t>I can use </a:t>
            </a:r>
            <a:r>
              <a:rPr lang="en-GB" sz="2400" dirty="0" smtClean="0"/>
              <a:t>subtraction </a:t>
            </a:r>
            <a:r>
              <a:rPr lang="en-GB" sz="2400" dirty="0"/>
              <a:t>facts to 20 to work out similar facts to 100. </a:t>
            </a:r>
            <a:endParaRPr lang="en-GB" sz="2400" dirty="0" smtClean="0"/>
          </a:p>
          <a:p>
            <a:pPr lvl="0"/>
            <a:r>
              <a:rPr lang="en-GB" sz="2400" dirty="0" smtClean="0"/>
              <a:t>I </a:t>
            </a:r>
            <a:r>
              <a:rPr lang="en-GB" sz="2400" dirty="0"/>
              <a:t>can </a:t>
            </a:r>
            <a:r>
              <a:rPr lang="en-GB" sz="2400" dirty="0" smtClean="0"/>
              <a:t>subtract </a:t>
            </a:r>
            <a:r>
              <a:rPr lang="en-GB" sz="2400" dirty="0"/>
              <a:t>a two-digit number and a one-digit number in my head.</a:t>
            </a:r>
          </a:p>
          <a:p>
            <a:pPr lvl="0"/>
            <a:r>
              <a:rPr lang="en-GB" sz="2400" dirty="0"/>
              <a:t>I can </a:t>
            </a:r>
            <a:r>
              <a:rPr lang="en-GB" sz="2400" dirty="0" smtClean="0"/>
              <a:t>subtract </a:t>
            </a:r>
            <a:r>
              <a:rPr lang="en-GB" sz="2400" dirty="0"/>
              <a:t>a multiple of ten to a given two-digit number in my head.</a:t>
            </a:r>
          </a:p>
          <a:p>
            <a:pPr lvl="0"/>
            <a:r>
              <a:rPr lang="en-GB" sz="2400" dirty="0"/>
              <a:t>I can </a:t>
            </a:r>
            <a:r>
              <a:rPr lang="en-GB" sz="2400" dirty="0" smtClean="0"/>
              <a:t>subtract </a:t>
            </a:r>
            <a:r>
              <a:rPr lang="en-GB" sz="2400" dirty="0"/>
              <a:t>2 two-digit numbers in my head.</a:t>
            </a:r>
          </a:p>
          <a:p>
            <a:pPr lvl="0"/>
            <a:r>
              <a:rPr lang="en-GB" sz="2400" dirty="0"/>
              <a:t>I can </a:t>
            </a:r>
            <a:r>
              <a:rPr lang="en-GB" sz="2400" dirty="0" smtClean="0"/>
              <a:t>subtract </a:t>
            </a:r>
            <a:r>
              <a:rPr lang="en-GB" sz="2400" dirty="0"/>
              <a:t>3 one-digit numbers in my head.</a:t>
            </a:r>
          </a:p>
          <a:p>
            <a:pPr lvl="0"/>
            <a:r>
              <a:rPr lang="en-GB" sz="2400" dirty="0"/>
              <a:t>I can show that </a:t>
            </a:r>
            <a:r>
              <a:rPr lang="en-GB" sz="2400" dirty="0" smtClean="0"/>
              <a:t>subtraction cannot be done in any order.</a:t>
            </a:r>
            <a:endParaRPr lang="en-GB" sz="2400" dirty="0"/>
          </a:p>
          <a:p>
            <a:pPr lvl="0"/>
            <a:r>
              <a:rPr lang="en-GB" sz="2400" dirty="0"/>
              <a:t>I can show that subtraction is the opposite of addition and use this to check my work</a:t>
            </a:r>
            <a:r>
              <a:rPr lang="en-GB" sz="2400" dirty="0" smtClean="0"/>
              <a:t>.</a:t>
            </a:r>
            <a:endParaRPr lang="en-GB" sz="2400" dirty="0"/>
          </a:p>
          <a:p>
            <a:pPr lvl="0"/>
            <a:r>
              <a:rPr lang="en-GB" sz="2400" dirty="0"/>
              <a:t>I can solve missing number problems using </a:t>
            </a:r>
            <a:r>
              <a:rPr lang="en-GB" sz="2400" dirty="0" smtClean="0"/>
              <a:t>subtraction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pPr marL="0" lvl="0" indent="0" algn="ctr">
              <a:lnSpc>
                <a:spcPct val="70000"/>
              </a:lnSpc>
              <a:buNone/>
            </a:pPr>
            <a:endParaRPr lang="en-GB" sz="2400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9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71" y="1267138"/>
            <a:ext cx="7585074" cy="54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3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3192863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1326" y="1995815"/>
            <a:ext cx="4373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10s Jump, 1s Jump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87" y="1214827"/>
            <a:ext cx="7645400" cy="548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3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3" y="1337287"/>
            <a:ext cx="7556313" cy="52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75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4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3192863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5926" y="2035830"/>
            <a:ext cx="459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Expanded Column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45" y="1337287"/>
            <a:ext cx="7493000" cy="53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6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380947"/>
            <a:ext cx="7448971" cy="52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56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5</a:t>
            </a:r>
            <a:endParaRPr lang="en-US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6" y="3192863"/>
            <a:ext cx="3156646" cy="3106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6862" y="1995815"/>
            <a:ext cx="4853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72399"/>
                </a:solidFill>
              </a:rPr>
              <a:t>Column Subtraction</a:t>
            </a:r>
            <a:endParaRPr lang="en-US" sz="4000" dirty="0">
              <a:solidFill>
                <a:srgbClr val="772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7" y="1305922"/>
            <a:ext cx="7543800" cy="53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76" y="1378211"/>
            <a:ext cx="7509569" cy="53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225" y="1582982"/>
            <a:ext cx="61012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What words can you think of that are related to </a:t>
            </a:r>
            <a:r>
              <a:rPr lang="en-US" sz="3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subtraction? </a:t>
            </a:r>
            <a:endParaRPr lang="en-US" sz="36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182" y="3762434"/>
            <a:ext cx="2765136" cy="26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2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Apps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59" y="2154303"/>
            <a:ext cx="8153400" cy="4419600"/>
          </a:xfrm>
          <a:prstGeom prst="rect">
            <a:avLst/>
          </a:prstGeom>
        </p:spPr>
      </p:pic>
      <p:pic>
        <p:nvPicPr>
          <p:cNvPr id="6" name="Picture 5" descr="Coopers_Lane_logo_Vectoriz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3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Any Questions?</a:t>
            </a:r>
            <a:endParaRPr lang="en-US" sz="3200" i="1" dirty="0"/>
          </a:p>
        </p:txBody>
      </p:sp>
      <p:pic>
        <p:nvPicPr>
          <p:cNvPr id="3" name="Picture 2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30" y="1812934"/>
            <a:ext cx="4487840" cy="44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1337287"/>
            <a:ext cx="7260070" cy="50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Apparatus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" y="3542808"/>
            <a:ext cx="8955527" cy="1850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3437" y="1857016"/>
            <a:ext cx="33182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Number Lines</a:t>
            </a:r>
            <a:endParaRPr lang="en-US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4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Apparatus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1507" y="891427"/>
            <a:ext cx="33182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100 Square</a:t>
            </a:r>
            <a:endParaRPr lang="en-US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07" y="1553278"/>
            <a:ext cx="4989011" cy="49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4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Apparatus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1507" y="768532"/>
            <a:ext cx="3318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accent1">
                    <a:lumMod val="75000"/>
                  </a:schemeClr>
                </a:solidFill>
              </a:rPr>
              <a:t>Counters and Cubes</a:t>
            </a:r>
            <a:endParaRPr lang="en-US" sz="3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70" y="1723095"/>
            <a:ext cx="5967412" cy="51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1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337287"/>
            <a:ext cx="7484253" cy="53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5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pic>
        <p:nvPicPr>
          <p:cNvPr id="4" name="Picture 3" descr="Coopers_Lane_logo_Vectoriz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78" y="454994"/>
            <a:ext cx="896467" cy="88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337288"/>
            <a:ext cx="7244158" cy="51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7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601</TotalTime>
  <Words>326</Words>
  <Application>Microsoft Macintosh PowerPoint</Application>
  <PresentationFormat>On-screen Show (4:3)</PresentationFormat>
  <Paragraphs>57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Advantage</vt:lpstr>
      <vt:lpstr>Year 1 &amp; 2 Parent Subtraction Workshop Thursday 26th January 2017</vt:lpstr>
      <vt:lpstr>Objectives</vt:lpstr>
      <vt:lpstr>PowerPoint Presentation</vt:lpstr>
      <vt:lpstr>Vocabulary</vt:lpstr>
      <vt:lpstr>Apparatus</vt:lpstr>
      <vt:lpstr>Apparatus</vt:lpstr>
      <vt:lpstr>Apparatus</vt:lpstr>
      <vt:lpstr>Year 1</vt:lpstr>
      <vt:lpstr>Subtraction</vt:lpstr>
      <vt:lpstr>Year 1</vt:lpstr>
      <vt:lpstr>Method 1</vt:lpstr>
      <vt:lpstr>Year 1</vt:lpstr>
      <vt:lpstr>Year 2</vt:lpstr>
      <vt:lpstr>Year 2</vt:lpstr>
      <vt:lpstr>Year 2</vt:lpstr>
      <vt:lpstr>Method 2</vt:lpstr>
      <vt:lpstr>Year 1</vt:lpstr>
      <vt:lpstr>Year 2</vt:lpstr>
      <vt:lpstr>Year 2</vt:lpstr>
      <vt:lpstr>Year 2</vt:lpstr>
      <vt:lpstr>Method 3</vt:lpstr>
      <vt:lpstr>Year 2</vt:lpstr>
      <vt:lpstr>Year 2</vt:lpstr>
      <vt:lpstr>Method 4</vt:lpstr>
      <vt:lpstr>Year 2</vt:lpstr>
      <vt:lpstr>Year 2</vt:lpstr>
      <vt:lpstr>Method 5</vt:lpstr>
      <vt:lpstr>Year 2</vt:lpstr>
      <vt:lpstr>Year 2</vt:lpstr>
      <vt:lpstr>Useful Apps</vt:lpstr>
      <vt:lpstr>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Mole</dc:creator>
  <cp:lastModifiedBy>James Mole</cp:lastModifiedBy>
  <cp:revision>16</cp:revision>
  <dcterms:created xsi:type="dcterms:W3CDTF">2017-01-18T11:47:37Z</dcterms:created>
  <dcterms:modified xsi:type="dcterms:W3CDTF">2017-01-25T22:10:40Z</dcterms:modified>
</cp:coreProperties>
</file>