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0" r:id="rId2"/>
    <p:sldId id="282" r:id="rId3"/>
    <p:sldId id="283" r:id="rId4"/>
    <p:sldId id="259" r:id="rId5"/>
    <p:sldId id="292" r:id="rId6"/>
    <p:sldId id="294" r:id="rId7"/>
    <p:sldId id="257" r:id="rId8"/>
    <p:sldId id="260" r:id="rId9"/>
    <p:sldId id="284" r:id="rId10"/>
    <p:sldId id="261" r:id="rId11"/>
    <p:sldId id="262" r:id="rId12"/>
    <p:sldId id="285" r:id="rId13"/>
    <p:sldId id="264" r:id="rId14"/>
    <p:sldId id="270" r:id="rId15"/>
    <p:sldId id="286" r:id="rId16"/>
    <p:sldId id="266" r:id="rId17"/>
    <p:sldId id="271" r:id="rId18"/>
    <p:sldId id="298" r:id="rId19"/>
    <p:sldId id="287" r:id="rId20"/>
    <p:sldId id="301" r:id="rId21"/>
    <p:sldId id="272" r:id="rId22"/>
    <p:sldId id="302" r:id="rId23"/>
    <p:sldId id="288" r:id="rId24"/>
    <p:sldId id="268" r:id="rId25"/>
    <p:sldId id="273" r:id="rId26"/>
    <p:sldId id="303" r:id="rId27"/>
    <p:sldId id="304" r:id="rId28"/>
    <p:sldId id="305" r:id="rId29"/>
    <p:sldId id="306" r:id="rId30"/>
    <p:sldId id="307" r:id="rId31"/>
    <p:sldId id="308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208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D860EF-C960-7749-8AF2-A3AB22291453}" type="datetimeFigureOut">
              <a:rPr lang="en-US" smtClean="0"/>
              <a:t>31/01/17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Relationship Id="rId3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915682" cy="1116106"/>
          </a:xfrm>
        </p:spPr>
        <p:txBody>
          <a:bodyPr/>
          <a:lstStyle/>
          <a:p>
            <a:pPr algn="ctr"/>
            <a:r>
              <a:rPr lang="en-US" sz="2800" dirty="0" smtClean="0"/>
              <a:t>Year 1 &amp; 2 Parent </a:t>
            </a:r>
            <a:r>
              <a:rPr lang="en-US" sz="2800" dirty="0" smtClean="0"/>
              <a:t>Multiplication &amp; Division Workshop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i="1" dirty="0" smtClean="0">
                <a:solidFill>
                  <a:srgbClr val="000000"/>
                </a:solidFill>
              </a:rPr>
              <a:t>Thursday 2</a:t>
            </a:r>
            <a:r>
              <a:rPr lang="en-US" sz="1800" i="1" baseline="30000" dirty="0" smtClean="0">
                <a:solidFill>
                  <a:srgbClr val="000000"/>
                </a:solidFill>
              </a:rPr>
              <a:t>nd</a:t>
            </a:r>
            <a:r>
              <a:rPr lang="en-US" sz="1800" i="1" dirty="0" smtClean="0">
                <a:solidFill>
                  <a:srgbClr val="000000"/>
                </a:solidFill>
              </a:rPr>
              <a:t>  </a:t>
            </a:r>
            <a:r>
              <a:rPr lang="en-US" sz="1800" i="1" dirty="0" smtClean="0">
                <a:solidFill>
                  <a:srgbClr val="000000"/>
                </a:solidFill>
              </a:rPr>
              <a:t>January 2017</a:t>
            </a:r>
            <a:endParaRPr lang="en-US" sz="3200" i="1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30" y="1812934"/>
            <a:ext cx="4487840" cy="44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476712"/>
            <a:ext cx="7115975" cy="50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85" y="1337288"/>
            <a:ext cx="7243899" cy="52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3192863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1641" y="1962897"/>
            <a:ext cx="1751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Arrays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76" y="1435097"/>
            <a:ext cx="7302853" cy="52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8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4" y="1354928"/>
            <a:ext cx="7291827" cy="53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6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2399011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4726" y="1290175"/>
            <a:ext cx="3259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Times Tables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6" y="1337287"/>
            <a:ext cx="7415306" cy="53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3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81" y="1320132"/>
            <a:ext cx="7485864" cy="53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7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74" y="1337288"/>
            <a:ext cx="7476588" cy="5369926"/>
          </a:xfrm>
          <a:prstGeom prst="rect">
            <a:avLst/>
          </a:prstGeom>
        </p:spPr>
      </p:pic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6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2399018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5302" y="1600200"/>
            <a:ext cx="2098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Division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</a:t>
            </a:r>
            <a:r>
              <a:rPr lang="en-US" sz="2000" dirty="0" smtClean="0"/>
              <a:t>Multiplication &amp; Division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69" y="1288832"/>
            <a:ext cx="3657600" cy="504434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2600" u="sng" dirty="0" smtClean="0"/>
              <a:t>Year 1</a:t>
            </a:r>
          </a:p>
          <a:p>
            <a:r>
              <a:rPr lang="en-GB" dirty="0"/>
              <a:t>I can answer multiplication and division questions using objects, pictures and other equipment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016" y="1600200"/>
            <a:ext cx="4660502" cy="4903214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lnSpc>
                <a:spcPct val="70000"/>
              </a:lnSpc>
              <a:buNone/>
            </a:pPr>
            <a:r>
              <a:rPr lang="en-GB" sz="2400" u="sng" dirty="0"/>
              <a:t>Year </a:t>
            </a:r>
            <a:r>
              <a:rPr lang="en-GB" sz="2400" u="sng" dirty="0" smtClean="0"/>
              <a:t>2</a:t>
            </a:r>
          </a:p>
          <a:p>
            <a:pPr lvl="0"/>
            <a:r>
              <a:rPr lang="en-GB" sz="2400" dirty="0"/>
              <a:t>I can remember and use multiplication and division facts for the 2, 5 and 10 times table. </a:t>
            </a:r>
          </a:p>
          <a:p>
            <a:pPr lvl="0"/>
            <a:r>
              <a:rPr lang="en-GB" sz="2400" dirty="0"/>
              <a:t>I can recognise odd and even numbers. </a:t>
            </a:r>
          </a:p>
          <a:p>
            <a:pPr lvl="0"/>
            <a:r>
              <a:rPr lang="en-GB" sz="2400" dirty="0"/>
              <a:t>I can answer multiplication and division problems within the times tables using x, ÷ and =.</a:t>
            </a:r>
          </a:p>
          <a:p>
            <a:pPr lvl="0"/>
            <a:r>
              <a:rPr lang="en-GB" sz="2400" dirty="0"/>
              <a:t>I can show that multiplying 2 numbers can be done in any order but division cannot. </a:t>
            </a:r>
          </a:p>
          <a:p>
            <a:pPr lvl="0"/>
            <a:r>
              <a:rPr lang="en-GB" sz="2400" dirty="0"/>
              <a:t>I can answer questions involving multiplication and division using repeated addition. </a:t>
            </a:r>
          </a:p>
          <a:p>
            <a:pPr lvl="0"/>
            <a:r>
              <a:rPr lang="en-GB" sz="2400" dirty="0"/>
              <a:t>I can rewrite repeated addition questions as multiplication questions. </a:t>
            </a:r>
            <a:endParaRPr lang="en-GB" sz="2400" dirty="0"/>
          </a:p>
          <a:p>
            <a:pPr marL="0" lvl="0" indent="0" algn="ctr">
              <a:lnSpc>
                <a:spcPct val="70000"/>
              </a:lnSpc>
              <a:buNone/>
            </a:pPr>
            <a:endParaRPr lang="en-GB" sz="2400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9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225" y="1406572"/>
            <a:ext cx="610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What words can you think of that are related to </a:t>
            </a:r>
            <a:r>
              <a:rPr lang="en-US" sz="3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division? </a:t>
            </a:r>
            <a:endParaRPr lang="en-US" sz="36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98" y="2920902"/>
            <a:ext cx="3642324" cy="33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12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3" y="1337288"/>
            <a:ext cx="7468487" cy="52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56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34" y="1337288"/>
            <a:ext cx="7324347" cy="5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0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2751838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7482" y="1675493"/>
            <a:ext cx="2011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Sharing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61" y="1316636"/>
            <a:ext cx="7538784" cy="53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01" y="1327873"/>
            <a:ext cx="7521144" cy="53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6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</a:t>
            </a:r>
            <a:r>
              <a:rPr lang="en-US" dirty="0"/>
              <a:t>2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2751838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1084" y="1675493"/>
            <a:ext cx="2457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Grouping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35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316285"/>
            <a:ext cx="7503504" cy="5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02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/>
              <a:t>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23" y="1337288"/>
            <a:ext cx="7486058" cy="53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1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2751838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1396" y="1675493"/>
            <a:ext cx="677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Grouping on a Number Line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1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225" y="1406572"/>
            <a:ext cx="61012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What words can you think of that are related to </a:t>
            </a:r>
            <a:r>
              <a:rPr lang="en-US" sz="3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multiplication? </a:t>
            </a:r>
            <a:endParaRPr lang="en-US" sz="36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714" y="3407873"/>
            <a:ext cx="3224673" cy="32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2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/>
              <a:t>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337287"/>
            <a:ext cx="7500243" cy="53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0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/>
              <a:t>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0" y="1385702"/>
            <a:ext cx="7320492" cy="52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00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Apps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9" y="2154303"/>
            <a:ext cx="8153400" cy="4419600"/>
          </a:xfrm>
          <a:prstGeom prst="rect">
            <a:avLst/>
          </a:prstGeom>
        </p:spPr>
      </p:pic>
      <p:pic>
        <p:nvPicPr>
          <p:cNvPr id="6" name="Picture 5" descr="Coopers_Lane_logo_Vectoriz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Any Questions?</a:t>
            </a:r>
            <a:endParaRPr lang="en-US" sz="3200" i="1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30" y="1812934"/>
            <a:ext cx="4487840" cy="44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23" y="1402608"/>
            <a:ext cx="7370464" cy="52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Apparatus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" y="3542808"/>
            <a:ext cx="8955527" cy="1850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3437" y="1857016"/>
            <a:ext cx="33182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Number Lines</a:t>
            </a:r>
            <a:endParaRPr lang="en-US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4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Apparatus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1507" y="620557"/>
            <a:ext cx="3318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Counters and Cubes</a:t>
            </a:r>
            <a:endParaRPr lang="en-US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70" y="1723095"/>
            <a:ext cx="5967412" cy="51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1 - Groups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337287"/>
            <a:ext cx="7080150" cy="50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5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4" y="1544298"/>
            <a:ext cx="7176425" cy="51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3192863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9139" y="1995815"/>
            <a:ext cx="4614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Repeated Addition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7135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815</TotalTime>
  <Words>209</Words>
  <Application>Microsoft Macintosh PowerPoint</Application>
  <PresentationFormat>On-screen Show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Advantage</vt:lpstr>
      <vt:lpstr>Year 1 &amp; 2 Parent Multiplication &amp; Division Workshop Thursday 2nd  January 2017</vt:lpstr>
      <vt:lpstr>Objectives – Multiplication &amp; Division</vt:lpstr>
      <vt:lpstr>PowerPoint Presentation</vt:lpstr>
      <vt:lpstr>Vocabulary</vt:lpstr>
      <vt:lpstr>Apparatus</vt:lpstr>
      <vt:lpstr>Apparatus</vt:lpstr>
      <vt:lpstr>Year 1 - Groups</vt:lpstr>
      <vt:lpstr>Calculation</vt:lpstr>
      <vt:lpstr>Method 1</vt:lpstr>
      <vt:lpstr>Year 1</vt:lpstr>
      <vt:lpstr>Year 2</vt:lpstr>
      <vt:lpstr>Method 2</vt:lpstr>
      <vt:lpstr>Year 1</vt:lpstr>
      <vt:lpstr>Year 2</vt:lpstr>
      <vt:lpstr>PowerPoint Presentation</vt:lpstr>
      <vt:lpstr>Year 2</vt:lpstr>
      <vt:lpstr>Year 2</vt:lpstr>
      <vt:lpstr>Year 2</vt:lpstr>
      <vt:lpstr>PowerPoint Presentation</vt:lpstr>
      <vt:lpstr>PowerPoint Presentation</vt:lpstr>
      <vt:lpstr>Vocabulary</vt:lpstr>
      <vt:lpstr>Calculation</vt:lpstr>
      <vt:lpstr>Method 1</vt:lpstr>
      <vt:lpstr>Year 1</vt:lpstr>
      <vt:lpstr>Year 2</vt:lpstr>
      <vt:lpstr>Method 2</vt:lpstr>
      <vt:lpstr>Year 1</vt:lpstr>
      <vt:lpstr>Year 2</vt:lpstr>
      <vt:lpstr>Method 3</vt:lpstr>
      <vt:lpstr>Year 2</vt:lpstr>
      <vt:lpstr>Year 2</vt:lpstr>
      <vt:lpstr>Useful Apps</vt:lpstr>
      <vt:lpstr>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Mole</dc:creator>
  <cp:lastModifiedBy>James Mole</cp:lastModifiedBy>
  <cp:revision>22</cp:revision>
  <dcterms:created xsi:type="dcterms:W3CDTF">2017-01-18T11:47:37Z</dcterms:created>
  <dcterms:modified xsi:type="dcterms:W3CDTF">2017-01-31T20:53:08Z</dcterms:modified>
</cp:coreProperties>
</file>